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4"/>
  </p:notesMasterIdLst>
  <p:handoutMasterIdLst>
    <p:handoutMasterId r:id="rId35"/>
  </p:handoutMasterIdLst>
  <p:sldIdLst>
    <p:sldId id="307" r:id="rId2"/>
    <p:sldId id="322" r:id="rId3"/>
    <p:sldId id="308" r:id="rId4"/>
    <p:sldId id="323" r:id="rId5"/>
    <p:sldId id="324" r:id="rId6"/>
    <p:sldId id="347" r:id="rId7"/>
    <p:sldId id="348" r:id="rId8"/>
    <p:sldId id="351" r:id="rId9"/>
    <p:sldId id="354" r:id="rId10"/>
    <p:sldId id="337" r:id="rId11"/>
    <p:sldId id="355" r:id="rId12"/>
    <p:sldId id="325" r:id="rId13"/>
    <p:sldId id="326" r:id="rId14"/>
    <p:sldId id="314" r:id="rId15"/>
    <p:sldId id="345" r:id="rId16"/>
    <p:sldId id="358" r:id="rId17"/>
    <p:sldId id="359" r:id="rId18"/>
    <p:sldId id="316" r:id="rId19"/>
    <p:sldId id="361" r:id="rId20"/>
    <p:sldId id="328" r:id="rId21"/>
    <p:sldId id="329" r:id="rId22"/>
    <p:sldId id="353" r:id="rId23"/>
    <p:sldId id="330" r:id="rId24"/>
    <p:sldId id="356" r:id="rId25"/>
    <p:sldId id="332" r:id="rId26"/>
    <p:sldId id="342" r:id="rId27"/>
    <p:sldId id="317" r:id="rId28"/>
    <p:sldId id="319" r:id="rId29"/>
    <p:sldId id="350" r:id="rId30"/>
    <p:sldId id="349" r:id="rId31"/>
    <p:sldId id="360" r:id="rId32"/>
    <p:sldId id="357" r:id="rId33"/>
  </p:sldIdLst>
  <p:sldSz cx="9144000" cy="6858000" type="screen4x3"/>
  <p:notesSz cx="6810375" cy="9942513"/>
  <p:defaultTextStyle>
    <a:defPPr>
      <a:defRPr lang="en-GB"/>
    </a:defPPr>
    <a:lvl1pPr algn="l" rtl="0" fontAlgn="base">
      <a:spcBef>
        <a:spcPct val="0"/>
      </a:spcBef>
      <a:spcAft>
        <a:spcPct val="0"/>
      </a:spcAft>
      <a:defRPr sz="3200" b="1" kern="1200">
        <a:solidFill>
          <a:schemeClr val="tx2"/>
        </a:solidFill>
        <a:latin typeface="Verdana" pitchFamily="34" charset="0"/>
        <a:ea typeface="+mn-ea"/>
        <a:cs typeface="+mn-cs"/>
      </a:defRPr>
    </a:lvl1pPr>
    <a:lvl2pPr marL="457200" algn="l" rtl="0" fontAlgn="base">
      <a:spcBef>
        <a:spcPct val="0"/>
      </a:spcBef>
      <a:spcAft>
        <a:spcPct val="0"/>
      </a:spcAft>
      <a:defRPr sz="3200" b="1" kern="1200">
        <a:solidFill>
          <a:schemeClr val="tx2"/>
        </a:solidFill>
        <a:latin typeface="Verdana" pitchFamily="34" charset="0"/>
        <a:ea typeface="+mn-ea"/>
        <a:cs typeface="+mn-cs"/>
      </a:defRPr>
    </a:lvl2pPr>
    <a:lvl3pPr marL="914400" algn="l" rtl="0" fontAlgn="base">
      <a:spcBef>
        <a:spcPct val="0"/>
      </a:spcBef>
      <a:spcAft>
        <a:spcPct val="0"/>
      </a:spcAft>
      <a:defRPr sz="3200" b="1" kern="1200">
        <a:solidFill>
          <a:schemeClr val="tx2"/>
        </a:solidFill>
        <a:latin typeface="Verdana" pitchFamily="34" charset="0"/>
        <a:ea typeface="+mn-ea"/>
        <a:cs typeface="+mn-cs"/>
      </a:defRPr>
    </a:lvl3pPr>
    <a:lvl4pPr marL="1371600" algn="l" rtl="0" fontAlgn="base">
      <a:spcBef>
        <a:spcPct val="0"/>
      </a:spcBef>
      <a:spcAft>
        <a:spcPct val="0"/>
      </a:spcAft>
      <a:defRPr sz="3200" b="1" kern="1200">
        <a:solidFill>
          <a:schemeClr val="tx2"/>
        </a:solidFill>
        <a:latin typeface="Verdana" pitchFamily="34" charset="0"/>
        <a:ea typeface="+mn-ea"/>
        <a:cs typeface="+mn-cs"/>
      </a:defRPr>
    </a:lvl4pPr>
    <a:lvl5pPr marL="1828800" algn="l" rtl="0" fontAlgn="base">
      <a:spcBef>
        <a:spcPct val="0"/>
      </a:spcBef>
      <a:spcAft>
        <a:spcPct val="0"/>
      </a:spcAft>
      <a:defRPr sz="3200" b="1" kern="1200">
        <a:solidFill>
          <a:schemeClr val="tx2"/>
        </a:solidFill>
        <a:latin typeface="Verdana" pitchFamily="34" charset="0"/>
        <a:ea typeface="+mn-ea"/>
        <a:cs typeface="+mn-cs"/>
      </a:defRPr>
    </a:lvl5pPr>
    <a:lvl6pPr marL="2286000" algn="l" defTabSz="914400" rtl="0" eaLnBrk="1" latinLnBrk="0" hangingPunct="1">
      <a:defRPr sz="3200" b="1" kern="1200">
        <a:solidFill>
          <a:schemeClr val="tx2"/>
        </a:solidFill>
        <a:latin typeface="Verdana" pitchFamily="34" charset="0"/>
        <a:ea typeface="+mn-ea"/>
        <a:cs typeface="+mn-cs"/>
      </a:defRPr>
    </a:lvl6pPr>
    <a:lvl7pPr marL="2743200" algn="l" defTabSz="914400" rtl="0" eaLnBrk="1" latinLnBrk="0" hangingPunct="1">
      <a:defRPr sz="3200" b="1" kern="1200">
        <a:solidFill>
          <a:schemeClr val="tx2"/>
        </a:solidFill>
        <a:latin typeface="Verdana" pitchFamily="34" charset="0"/>
        <a:ea typeface="+mn-ea"/>
        <a:cs typeface="+mn-cs"/>
      </a:defRPr>
    </a:lvl7pPr>
    <a:lvl8pPr marL="3200400" algn="l" defTabSz="914400" rtl="0" eaLnBrk="1" latinLnBrk="0" hangingPunct="1">
      <a:defRPr sz="3200" b="1" kern="1200">
        <a:solidFill>
          <a:schemeClr val="tx2"/>
        </a:solidFill>
        <a:latin typeface="Verdana" pitchFamily="34" charset="0"/>
        <a:ea typeface="+mn-ea"/>
        <a:cs typeface="+mn-cs"/>
      </a:defRPr>
    </a:lvl8pPr>
    <a:lvl9pPr marL="3657600" algn="l" defTabSz="914400" rtl="0" eaLnBrk="1" latinLnBrk="0" hangingPunct="1">
      <a:defRPr sz="3200" b="1" kern="1200">
        <a:solidFill>
          <a:schemeClr val="tx2"/>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5BC4BE"/>
    <a:srgbClr val="00B5AD"/>
    <a:srgbClr val="29BCB6"/>
    <a:srgbClr val="00A99D"/>
    <a:srgbClr val="009FA7"/>
    <a:srgbClr val="95D5E6"/>
    <a:srgbClr val="C9E8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9117" autoAdjust="0"/>
  </p:normalViewPr>
  <p:slideViewPr>
    <p:cSldViewPr>
      <p:cViewPr varScale="1">
        <p:scale>
          <a:sx n="114" d="100"/>
          <a:sy n="114" d="100"/>
        </p:scale>
        <p:origin x="840" y="102"/>
      </p:cViewPr>
      <p:guideLst>
        <p:guide orient="horz" pos="2160"/>
        <p:guide pos="2880"/>
      </p:guideLst>
    </p:cSldViewPr>
  </p:slideViewPr>
  <p:notesTextViewPr>
    <p:cViewPr>
      <p:scale>
        <a:sx n="100" d="100"/>
        <a:sy n="100" d="100"/>
      </p:scale>
      <p:origin x="0" y="0"/>
    </p:cViewPr>
  </p:notesTextViewPr>
  <p:sorterViewPr>
    <p:cViewPr>
      <p:scale>
        <a:sx n="74" d="100"/>
        <a:sy n="74"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50844" cy="497682"/>
          </a:xfrm>
          <a:prstGeom prst="rect">
            <a:avLst/>
          </a:prstGeom>
        </p:spPr>
        <p:txBody>
          <a:bodyPr vert="horz" lIns="91677" tIns="45839" rIns="91677" bIns="45839" rtlCol="0"/>
          <a:lstStyle>
            <a:lvl1pPr algn="l">
              <a:defRPr sz="1200"/>
            </a:lvl1pPr>
          </a:lstStyle>
          <a:p>
            <a:endParaRPr lang="en-GB"/>
          </a:p>
        </p:txBody>
      </p:sp>
      <p:sp>
        <p:nvSpPr>
          <p:cNvPr id="3" name="Date Placeholder 2"/>
          <p:cNvSpPr>
            <a:spLocks noGrp="1"/>
          </p:cNvSpPr>
          <p:nvPr>
            <p:ph type="dt" sz="quarter" idx="1"/>
          </p:nvPr>
        </p:nvSpPr>
        <p:spPr>
          <a:xfrm>
            <a:off x="3857939" y="1"/>
            <a:ext cx="2950844" cy="497682"/>
          </a:xfrm>
          <a:prstGeom prst="rect">
            <a:avLst/>
          </a:prstGeom>
        </p:spPr>
        <p:txBody>
          <a:bodyPr vert="horz" lIns="91677" tIns="45839" rIns="91677" bIns="45839" rtlCol="0"/>
          <a:lstStyle>
            <a:lvl1pPr algn="r">
              <a:defRPr sz="1200"/>
            </a:lvl1pPr>
          </a:lstStyle>
          <a:p>
            <a:fld id="{5378677A-D946-4E53-8ED4-A00B9933F5AF}" type="datetimeFigureOut">
              <a:rPr lang="en-US" smtClean="0"/>
              <a:pPr/>
              <a:t>2/16/2017</a:t>
            </a:fld>
            <a:endParaRPr lang="en-GB"/>
          </a:p>
        </p:txBody>
      </p:sp>
      <p:sp>
        <p:nvSpPr>
          <p:cNvPr id="4" name="Footer Placeholder 3"/>
          <p:cNvSpPr>
            <a:spLocks noGrp="1"/>
          </p:cNvSpPr>
          <p:nvPr>
            <p:ph type="ftr" sz="quarter" idx="2"/>
          </p:nvPr>
        </p:nvSpPr>
        <p:spPr>
          <a:xfrm>
            <a:off x="1" y="9443242"/>
            <a:ext cx="2950844" cy="497681"/>
          </a:xfrm>
          <a:prstGeom prst="rect">
            <a:avLst/>
          </a:prstGeom>
        </p:spPr>
        <p:txBody>
          <a:bodyPr vert="horz" lIns="91677" tIns="45839" rIns="91677" bIns="45839" rtlCol="0" anchor="b"/>
          <a:lstStyle>
            <a:lvl1pPr algn="l">
              <a:defRPr sz="1200"/>
            </a:lvl1pPr>
          </a:lstStyle>
          <a:p>
            <a:endParaRPr lang="en-GB"/>
          </a:p>
        </p:txBody>
      </p:sp>
      <p:sp>
        <p:nvSpPr>
          <p:cNvPr id="5" name="Slide Number Placeholder 4"/>
          <p:cNvSpPr>
            <a:spLocks noGrp="1"/>
          </p:cNvSpPr>
          <p:nvPr>
            <p:ph type="sldNum" sz="quarter" idx="3"/>
          </p:nvPr>
        </p:nvSpPr>
        <p:spPr>
          <a:xfrm>
            <a:off x="3857939" y="9443242"/>
            <a:ext cx="2950844" cy="497681"/>
          </a:xfrm>
          <a:prstGeom prst="rect">
            <a:avLst/>
          </a:prstGeom>
        </p:spPr>
        <p:txBody>
          <a:bodyPr vert="horz" lIns="91677" tIns="45839" rIns="91677" bIns="45839" rtlCol="0" anchor="b"/>
          <a:lstStyle>
            <a:lvl1pPr algn="r">
              <a:defRPr sz="1200"/>
            </a:lvl1pPr>
          </a:lstStyle>
          <a:p>
            <a:fld id="{191D6F15-6D5E-48B0-9EEE-4ACEFB64AA75}" type="slidenum">
              <a:rPr lang="en-GB" smtClean="0"/>
              <a:pPr/>
              <a:t>‹#›</a:t>
            </a:fld>
            <a:endParaRPr lang="en-GB"/>
          </a:p>
        </p:txBody>
      </p:sp>
    </p:spTree>
    <p:extLst>
      <p:ext uri="{BB962C8B-B14F-4D97-AF65-F5344CB8AC3E}">
        <p14:creationId xmlns:p14="http://schemas.microsoft.com/office/powerpoint/2010/main" val="1706515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905" cy="497603"/>
          </a:xfrm>
          <a:prstGeom prst="rect">
            <a:avLst/>
          </a:prstGeom>
        </p:spPr>
        <p:txBody>
          <a:bodyPr vert="horz" lIns="91586" tIns="45793" rIns="91586" bIns="45793" rtlCol="0"/>
          <a:lstStyle>
            <a:lvl1pPr algn="l">
              <a:defRPr sz="1200"/>
            </a:lvl1pPr>
          </a:lstStyle>
          <a:p>
            <a:endParaRPr lang="en-GB"/>
          </a:p>
        </p:txBody>
      </p:sp>
      <p:sp>
        <p:nvSpPr>
          <p:cNvPr id="3" name="Date Placeholder 2"/>
          <p:cNvSpPr>
            <a:spLocks noGrp="1"/>
          </p:cNvSpPr>
          <p:nvPr>
            <p:ph type="dt" idx="1"/>
          </p:nvPr>
        </p:nvSpPr>
        <p:spPr>
          <a:xfrm>
            <a:off x="3856880" y="0"/>
            <a:ext cx="2951905" cy="497603"/>
          </a:xfrm>
          <a:prstGeom prst="rect">
            <a:avLst/>
          </a:prstGeom>
        </p:spPr>
        <p:txBody>
          <a:bodyPr vert="horz" lIns="91586" tIns="45793" rIns="91586" bIns="45793" rtlCol="0"/>
          <a:lstStyle>
            <a:lvl1pPr algn="r">
              <a:defRPr sz="1200"/>
            </a:lvl1pPr>
          </a:lstStyle>
          <a:p>
            <a:fld id="{706974E7-7E62-49BE-BCAB-2EB614B32C3C}" type="datetimeFigureOut">
              <a:rPr lang="en-US" smtClean="0"/>
              <a:pPr/>
              <a:t>2/16/2017</a:t>
            </a:fld>
            <a:endParaRPr lang="en-GB"/>
          </a:p>
        </p:txBody>
      </p:sp>
      <p:sp>
        <p:nvSpPr>
          <p:cNvPr id="4" name="Slide Image Placeholder 3"/>
          <p:cNvSpPr>
            <a:spLocks noGrp="1" noRot="1" noChangeAspect="1"/>
          </p:cNvSpPr>
          <p:nvPr>
            <p:ph type="sldImg" idx="2"/>
          </p:nvPr>
        </p:nvSpPr>
        <p:spPr>
          <a:xfrm>
            <a:off x="920750" y="746125"/>
            <a:ext cx="4968875" cy="3727450"/>
          </a:xfrm>
          <a:prstGeom prst="rect">
            <a:avLst/>
          </a:prstGeom>
          <a:noFill/>
          <a:ln w="12700">
            <a:solidFill>
              <a:prstClr val="black"/>
            </a:solidFill>
          </a:ln>
        </p:spPr>
        <p:txBody>
          <a:bodyPr vert="horz" lIns="91586" tIns="45793" rIns="91586" bIns="45793" rtlCol="0" anchor="ctr"/>
          <a:lstStyle/>
          <a:p>
            <a:endParaRPr lang="en-GB"/>
          </a:p>
        </p:txBody>
      </p:sp>
      <p:sp>
        <p:nvSpPr>
          <p:cNvPr id="5" name="Notes Placeholder 4"/>
          <p:cNvSpPr>
            <a:spLocks noGrp="1"/>
          </p:cNvSpPr>
          <p:nvPr>
            <p:ph type="body" sz="quarter" idx="3"/>
          </p:nvPr>
        </p:nvSpPr>
        <p:spPr>
          <a:xfrm>
            <a:off x="680720" y="4723251"/>
            <a:ext cx="5448936" cy="4473654"/>
          </a:xfrm>
          <a:prstGeom prst="rect">
            <a:avLst/>
          </a:prstGeom>
        </p:spPr>
        <p:txBody>
          <a:bodyPr vert="horz" lIns="91586" tIns="45793" rIns="91586" bIns="4579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3321"/>
            <a:ext cx="2951905" cy="497603"/>
          </a:xfrm>
          <a:prstGeom prst="rect">
            <a:avLst/>
          </a:prstGeom>
        </p:spPr>
        <p:txBody>
          <a:bodyPr vert="horz" lIns="91586" tIns="45793" rIns="91586" bIns="45793" rtlCol="0" anchor="b"/>
          <a:lstStyle>
            <a:lvl1pPr algn="l">
              <a:defRPr sz="1200"/>
            </a:lvl1pPr>
          </a:lstStyle>
          <a:p>
            <a:endParaRPr lang="en-GB"/>
          </a:p>
        </p:txBody>
      </p:sp>
      <p:sp>
        <p:nvSpPr>
          <p:cNvPr id="7" name="Slide Number Placeholder 6"/>
          <p:cNvSpPr>
            <a:spLocks noGrp="1"/>
          </p:cNvSpPr>
          <p:nvPr>
            <p:ph type="sldNum" sz="quarter" idx="5"/>
          </p:nvPr>
        </p:nvSpPr>
        <p:spPr>
          <a:xfrm>
            <a:off x="3856880" y="9443321"/>
            <a:ext cx="2951905" cy="497603"/>
          </a:xfrm>
          <a:prstGeom prst="rect">
            <a:avLst/>
          </a:prstGeom>
        </p:spPr>
        <p:txBody>
          <a:bodyPr vert="horz" lIns="91586" tIns="45793" rIns="91586" bIns="45793" rtlCol="0" anchor="b"/>
          <a:lstStyle>
            <a:lvl1pPr algn="r">
              <a:defRPr sz="1200"/>
            </a:lvl1pPr>
          </a:lstStyle>
          <a:p>
            <a:fld id="{1F9D0000-C039-4236-A79D-49F5752E824A}" type="slidenum">
              <a:rPr lang="en-GB" smtClean="0"/>
              <a:pPr/>
              <a:t>‹#›</a:t>
            </a:fld>
            <a:endParaRPr lang="en-GB"/>
          </a:p>
        </p:txBody>
      </p:sp>
    </p:spTree>
    <p:extLst>
      <p:ext uri="{BB962C8B-B14F-4D97-AF65-F5344CB8AC3E}">
        <p14:creationId xmlns:p14="http://schemas.microsoft.com/office/powerpoint/2010/main" val="2418019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F9D0000-C039-4236-A79D-49F5752E824A}" type="slidenum">
              <a:rPr lang="en-GB" smtClean="0"/>
              <a:pPr/>
              <a:t>23</a:t>
            </a:fld>
            <a:endParaRPr lang="en-GB"/>
          </a:p>
        </p:txBody>
      </p:sp>
    </p:spTree>
    <p:extLst>
      <p:ext uri="{BB962C8B-B14F-4D97-AF65-F5344CB8AC3E}">
        <p14:creationId xmlns:p14="http://schemas.microsoft.com/office/powerpoint/2010/main" val="2666657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3" name="Rectangle 42"/>
          <p:cNvSpPr>
            <a:spLocks noChangeArrowheads="1"/>
          </p:cNvSpPr>
          <p:nvPr userDrawn="1"/>
        </p:nvSpPr>
        <p:spPr bwMode="auto">
          <a:xfrm>
            <a:off x="0" y="981075"/>
            <a:ext cx="9144000" cy="5876925"/>
          </a:xfrm>
          <a:prstGeom prst="rect">
            <a:avLst/>
          </a:prstGeom>
          <a:solidFill>
            <a:srgbClr val="0095A1"/>
          </a:solidFill>
          <a:ln w="9525">
            <a:noFill/>
            <a:miter lim="800000"/>
            <a:headEnd/>
            <a:tailEnd/>
          </a:ln>
          <a:effectLst/>
        </p:spPr>
        <p:txBody>
          <a:bodyPr wrap="none" anchor="ctr"/>
          <a:lstStyle/>
          <a:p>
            <a:pPr algn="ctr">
              <a:defRPr/>
            </a:pPr>
            <a:endParaRPr lang="en-GB"/>
          </a:p>
        </p:txBody>
      </p:sp>
      <p:sp>
        <p:nvSpPr>
          <p:cNvPr id="44" name="Text Box 25"/>
          <p:cNvSpPr txBox="1">
            <a:spLocks noChangeArrowheads="1"/>
          </p:cNvSpPr>
          <p:nvPr userDrawn="1"/>
        </p:nvSpPr>
        <p:spPr bwMode="auto">
          <a:xfrm>
            <a:off x="3924300" y="6453188"/>
            <a:ext cx="5018088" cy="336550"/>
          </a:xfrm>
          <a:prstGeom prst="rect">
            <a:avLst/>
          </a:prstGeom>
          <a:noFill/>
          <a:ln w="9525">
            <a:noFill/>
            <a:miter lim="800000"/>
            <a:headEnd/>
            <a:tailEnd/>
          </a:ln>
          <a:effectLst/>
        </p:spPr>
        <p:txBody>
          <a:bodyPr wrap="none">
            <a:spAutoFit/>
          </a:bodyPr>
          <a:lstStyle/>
          <a:p>
            <a:pPr>
              <a:defRPr/>
            </a:pPr>
            <a:r>
              <a:rPr lang="en-GB" sz="1600">
                <a:solidFill>
                  <a:schemeClr val="bg1"/>
                </a:solidFill>
              </a:rPr>
              <a:t>School of Veterinary Medicine and Science</a:t>
            </a:r>
          </a:p>
        </p:txBody>
      </p:sp>
      <p:sp>
        <p:nvSpPr>
          <p:cNvPr id="45" name="Line 26"/>
          <p:cNvSpPr>
            <a:spLocks noChangeShapeType="1"/>
          </p:cNvSpPr>
          <p:nvPr userDrawn="1"/>
        </p:nvSpPr>
        <p:spPr bwMode="auto">
          <a:xfrm>
            <a:off x="3563938" y="6381750"/>
            <a:ext cx="5580062" cy="0"/>
          </a:xfrm>
          <a:prstGeom prst="line">
            <a:avLst/>
          </a:prstGeom>
          <a:noFill/>
          <a:ln w="28575">
            <a:solidFill>
              <a:schemeClr val="bg1"/>
            </a:solidFill>
            <a:round/>
            <a:headEnd/>
            <a:tailEnd/>
          </a:ln>
          <a:effectLst/>
        </p:spPr>
        <p:txBody>
          <a:bodyPr/>
          <a:lstStyle/>
          <a:p>
            <a:pPr algn="ctr">
              <a:defRPr/>
            </a:pPr>
            <a:endParaRPr lang="en-GB"/>
          </a:p>
        </p:txBody>
      </p:sp>
      <p:sp>
        <p:nvSpPr>
          <p:cNvPr id="46" name="Rectangle 91"/>
          <p:cNvSpPr>
            <a:spLocks noChangeAspect="1" noChangeArrowheads="1"/>
          </p:cNvSpPr>
          <p:nvPr userDrawn="1"/>
        </p:nvSpPr>
        <p:spPr bwMode="auto">
          <a:xfrm>
            <a:off x="8783638" y="3140075"/>
            <a:ext cx="360362" cy="360363"/>
          </a:xfrm>
          <a:prstGeom prst="rect">
            <a:avLst/>
          </a:prstGeom>
          <a:solidFill>
            <a:srgbClr val="00A99D"/>
          </a:solidFill>
          <a:ln w="9525">
            <a:noFill/>
            <a:miter lim="800000"/>
            <a:headEnd/>
            <a:tailEnd/>
          </a:ln>
          <a:effectLst/>
        </p:spPr>
        <p:txBody>
          <a:bodyPr wrap="none" anchor="ctr"/>
          <a:lstStyle/>
          <a:p>
            <a:pPr algn="ctr">
              <a:defRPr/>
            </a:pPr>
            <a:endParaRPr lang="en-GB"/>
          </a:p>
        </p:txBody>
      </p:sp>
      <p:sp>
        <p:nvSpPr>
          <p:cNvPr id="47" name="Rectangle 621"/>
          <p:cNvSpPr>
            <a:spLocks noChangeAspect="1" noChangeArrowheads="1"/>
          </p:cNvSpPr>
          <p:nvPr userDrawn="1"/>
        </p:nvSpPr>
        <p:spPr bwMode="auto">
          <a:xfrm rot="16200000">
            <a:off x="0" y="981075"/>
            <a:ext cx="360363" cy="360363"/>
          </a:xfrm>
          <a:prstGeom prst="rect">
            <a:avLst/>
          </a:prstGeom>
          <a:solidFill>
            <a:srgbClr val="29BCB6"/>
          </a:solidFill>
          <a:ln w="9525">
            <a:noFill/>
            <a:miter lim="800000"/>
            <a:headEnd/>
            <a:tailEnd/>
          </a:ln>
          <a:effectLst/>
        </p:spPr>
        <p:txBody>
          <a:bodyPr wrap="none" anchor="ctr"/>
          <a:lstStyle/>
          <a:p>
            <a:pPr algn="ctr">
              <a:defRPr/>
            </a:pPr>
            <a:endParaRPr lang="en-GB"/>
          </a:p>
        </p:txBody>
      </p:sp>
      <p:sp>
        <p:nvSpPr>
          <p:cNvPr id="48" name="Rectangle 660"/>
          <p:cNvSpPr>
            <a:spLocks noChangeAspect="1" noChangeArrowheads="1"/>
          </p:cNvSpPr>
          <p:nvPr userDrawn="1"/>
        </p:nvSpPr>
        <p:spPr bwMode="auto">
          <a:xfrm>
            <a:off x="8424863" y="1341438"/>
            <a:ext cx="360362" cy="360362"/>
          </a:xfrm>
          <a:prstGeom prst="rect">
            <a:avLst/>
          </a:prstGeom>
          <a:solidFill>
            <a:srgbClr val="95D5E6"/>
          </a:solidFill>
          <a:ln w="9525">
            <a:noFill/>
            <a:miter lim="800000"/>
            <a:headEnd/>
            <a:tailEnd/>
          </a:ln>
          <a:effectLst/>
        </p:spPr>
        <p:txBody>
          <a:bodyPr wrap="none" anchor="ctr"/>
          <a:lstStyle/>
          <a:p>
            <a:pPr algn="ctr">
              <a:defRPr/>
            </a:pPr>
            <a:endParaRPr lang="en-GB"/>
          </a:p>
        </p:txBody>
      </p:sp>
      <p:sp>
        <p:nvSpPr>
          <p:cNvPr id="49" name="Rectangle 666"/>
          <p:cNvSpPr>
            <a:spLocks noChangeAspect="1" noChangeArrowheads="1"/>
          </p:cNvSpPr>
          <p:nvPr userDrawn="1"/>
        </p:nvSpPr>
        <p:spPr bwMode="auto">
          <a:xfrm>
            <a:off x="358775" y="1341438"/>
            <a:ext cx="360363" cy="360362"/>
          </a:xfrm>
          <a:prstGeom prst="rect">
            <a:avLst/>
          </a:prstGeom>
          <a:solidFill>
            <a:srgbClr val="5BC4BE"/>
          </a:solidFill>
          <a:ln w="9525">
            <a:noFill/>
            <a:miter lim="800000"/>
            <a:headEnd/>
            <a:tailEnd/>
          </a:ln>
          <a:effectLst/>
        </p:spPr>
        <p:txBody>
          <a:bodyPr wrap="none" anchor="ctr"/>
          <a:lstStyle/>
          <a:p>
            <a:pPr algn="ctr">
              <a:defRPr/>
            </a:pPr>
            <a:endParaRPr lang="en-GB"/>
          </a:p>
        </p:txBody>
      </p:sp>
      <p:sp>
        <p:nvSpPr>
          <p:cNvPr id="50" name="Rectangle 770"/>
          <p:cNvSpPr>
            <a:spLocks noChangeAspect="1" noChangeArrowheads="1"/>
          </p:cNvSpPr>
          <p:nvPr userDrawn="1"/>
        </p:nvSpPr>
        <p:spPr bwMode="auto">
          <a:xfrm rot="16200000">
            <a:off x="8783637" y="981076"/>
            <a:ext cx="360363" cy="360362"/>
          </a:xfrm>
          <a:prstGeom prst="rect">
            <a:avLst/>
          </a:prstGeom>
          <a:solidFill>
            <a:srgbClr val="C9E8E5"/>
          </a:solidFill>
          <a:ln w="9525">
            <a:noFill/>
            <a:miter lim="800000"/>
            <a:headEnd/>
            <a:tailEnd/>
          </a:ln>
          <a:effectLst/>
        </p:spPr>
        <p:txBody>
          <a:bodyPr wrap="none" anchor="ctr"/>
          <a:lstStyle/>
          <a:p>
            <a:pPr algn="ctr">
              <a:defRPr/>
            </a:pPr>
            <a:endParaRPr lang="en-GB"/>
          </a:p>
        </p:txBody>
      </p:sp>
      <p:sp>
        <p:nvSpPr>
          <p:cNvPr id="51" name="Rectangle 771"/>
          <p:cNvSpPr>
            <a:spLocks noChangeAspect="1" noChangeArrowheads="1"/>
          </p:cNvSpPr>
          <p:nvPr userDrawn="1"/>
        </p:nvSpPr>
        <p:spPr bwMode="auto">
          <a:xfrm>
            <a:off x="0" y="2060575"/>
            <a:ext cx="360363" cy="360363"/>
          </a:xfrm>
          <a:prstGeom prst="rect">
            <a:avLst/>
          </a:prstGeom>
          <a:solidFill>
            <a:srgbClr val="95D5E6"/>
          </a:solidFill>
          <a:ln w="9525">
            <a:noFill/>
            <a:miter lim="800000"/>
            <a:headEnd/>
            <a:tailEnd/>
          </a:ln>
          <a:effectLst/>
        </p:spPr>
        <p:txBody>
          <a:bodyPr wrap="none" anchor="ctr"/>
          <a:lstStyle/>
          <a:p>
            <a:pPr algn="ctr">
              <a:defRPr/>
            </a:pPr>
            <a:endParaRPr lang="en-GB"/>
          </a:p>
        </p:txBody>
      </p:sp>
      <p:sp>
        <p:nvSpPr>
          <p:cNvPr id="52" name="Rectangle 772"/>
          <p:cNvSpPr>
            <a:spLocks noChangeAspect="1" noChangeArrowheads="1"/>
          </p:cNvSpPr>
          <p:nvPr userDrawn="1"/>
        </p:nvSpPr>
        <p:spPr bwMode="auto">
          <a:xfrm rot="16200000">
            <a:off x="8424863" y="3500438"/>
            <a:ext cx="360362" cy="360362"/>
          </a:xfrm>
          <a:prstGeom prst="rect">
            <a:avLst/>
          </a:prstGeom>
          <a:solidFill>
            <a:srgbClr val="29BCB6"/>
          </a:solidFill>
          <a:ln w="9525">
            <a:noFill/>
            <a:miter lim="800000"/>
            <a:headEnd/>
            <a:tailEnd/>
          </a:ln>
          <a:effectLst/>
        </p:spPr>
        <p:txBody>
          <a:bodyPr wrap="none" anchor="ctr"/>
          <a:lstStyle/>
          <a:p>
            <a:pPr algn="ctr">
              <a:defRPr/>
            </a:pPr>
            <a:endParaRPr lang="en-GB"/>
          </a:p>
        </p:txBody>
      </p:sp>
      <p:sp>
        <p:nvSpPr>
          <p:cNvPr id="53" name="Rectangle 773"/>
          <p:cNvSpPr>
            <a:spLocks noChangeAspect="1" noChangeArrowheads="1"/>
          </p:cNvSpPr>
          <p:nvPr userDrawn="1"/>
        </p:nvSpPr>
        <p:spPr bwMode="auto">
          <a:xfrm>
            <a:off x="8783638" y="2708275"/>
            <a:ext cx="360362" cy="360363"/>
          </a:xfrm>
          <a:prstGeom prst="rect">
            <a:avLst/>
          </a:prstGeom>
          <a:solidFill>
            <a:srgbClr val="5BC4BE"/>
          </a:solidFill>
          <a:ln w="9525">
            <a:noFill/>
            <a:miter lim="800000"/>
            <a:headEnd/>
            <a:tailEnd/>
          </a:ln>
          <a:effectLst/>
        </p:spPr>
        <p:txBody>
          <a:bodyPr wrap="none" anchor="ctr"/>
          <a:lstStyle/>
          <a:p>
            <a:pPr algn="ctr">
              <a:defRPr/>
            </a:pPr>
            <a:endParaRPr lang="en-GB"/>
          </a:p>
        </p:txBody>
      </p:sp>
      <p:sp>
        <p:nvSpPr>
          <p:cNvPr id="54" name="Rectangle 774"/>
          <p:cNvSpPr>
            <a:spLocks noChangeAspect="1" noChangeArrowheads="1"/>
          </p:cNvSpPr>
          <p:nvPr userDrawn="1"/>
        </p:nvSpPr>
        <p:spPr bwMode="auto">
          <a:xfrm>
            <a:off x="358775" y="3500438"/>
            <a:ext cx="360363" cy="360362"/>
          </a:xfrm>
          <a:prstGeom prst="rect">
            <a:avLst/>
          </a:prstGeom>
          <a:solidFill>
            <a:srgbClr val="5BC4BE"/>
          </a:solidFill>
          <a:ln w="9525">
            <a:noFill/>
            <a:miter lim="800000"/>
            <a:headEnd/>
            <a:tailEnd/>
          </a:ln>
          <a:effectLst/>
        </p:spPr>
        <p:txBody>
          <a:bodyPr wrap="none" anchor="ctr"/>
          <a:lstStyle/>
          <a:p>
            <a:pPr algn="ctr">
              <a:defRPr/>
            </a:pPr>
            <a:endParaRPr lang="en-GB"/>
          </a:p>
        </p:txBody>
      </p:sp>
      <p:sp>
        <p:nvSpPr>
          <p:cNvPr id="55" name="Rectangle 777"/>
          <p:cNvSpPr>
            <a:spLocks noChangeAspect="1" noChangeArrowheads="1"/>
          </p:cNvSpPr>
          <p:nvPr userDrawn="1"/>
        </p:nvSpPr>
        <p:spPr bwMode="auto">
          <a:xfrm>
            <a:off x="0" y="6497638"/>
            <a:ext cx="360363" cy="360362"/>
          </a:xfrm>
          <a:prstGeom prst="rect">
            <a:avLst/>
          </a:prstGeom>
          <a:solidFill>
            <a:srgbClr val="29BCB6"/>
          </a:solidFill>
          <a:ln w="9525">
            <a:noFill/>
            <a:miter lim="800000"/>
            <a:headEnd/>
            <a:tailEnd/>
          </a:ln>
          <a:effectLst/>
        </p:spPr>
        <p:txBody>
          <a:bodyPr wrap="none" anchor="ctr"/>
          <a:lstStyle/>
          <a:p>
            <a:pPr algn="ctr">
              <a:defRPr/>
            </a:pPr>
            <a:endParaRPr lang="en-GB"/>
          </a:p>
        </p:txBody>
      </p:sp>
      <p:sp>
        <p:nvSpPr>
          <p:cNvPr id="56" name="Rectangle 620"/>
          <p:cNvSpPr>
            <a:spLocks noChangeAspect="1" noChangeArrowheads="1"/>
          </p:cNvSpPr>
          <p:nvPr userDrawn="1"/>
        </p:nvSpPr>
        <p:spPr bwMode="auto">
          <a:xfrm rot="16200000">
            <a:off x="0" y="3857625"/>
            <a:ext cx="360363" cy="360363"/>
          </a:xfrm>
          <a:prstGeom prst="rect">
            <a:avLst/>
          </a:prstGeom>
          <a:solidFill>
            <a:srgbClr val="C9E8E5"/>
          </a:solidFill>
          <a:ln w="9525">
            <a:noFill/>
            <a:miter lim="800000"/>
            <a:headEnd/>
            <a:tailEnd/>
          </a:ln>
          <a:effectLst/>
        </p:spPr>
        <p:txBody>
          <a:bodyPr wrap="none" anchor="ctr"/>
          <a:lstStyle/>
          <a:p>
            <a:pPr algn="ctr">
              <a:defRPr/>
            </a:pPr>
            <a:endParaRPr lang="en-GB"/>
          </a:p>
        </p:txBody>
      </p:sp>
      <p:sp>
        <p:nvSpPr>
          <p:cNvPr id="57" name="Rectangle 658"/>
          <p:cNvSpPr>
            <a:spLocks noChangeAspect="1" noChangeArrowheads="1"/>
          </p:cNvSpPr>
          <p:nvPr userDrawn="1"/>
        </p:nvSpPr>
        <p:spPr bwMode="auto">
          <a:xfrm>
            <a:off x="8783638" y="3860800"/>
            <a:ext cx="360362" cy="360363"/>
          </a:xfrm>
          <a:prstGeom prst="rect">
            <a:avLst/>
          </a:prstGeom>
          <a:solidFill>
            <a:srgbClr val="00B5AD"/>
          </a:solidFill>
          <a:ln w="9525">
            <a:noFill/>
            <a:miter lim="800000"/>
            <a:headEnd/>
            <a:tailEnd/>
          </a:ln>
          <a:effectLst/>
        </p:spPr>
        <p:txBody>
          <a:bodyPr wrap="none" anchor="ctr"/>
          <a:lstStyle/>
          <a:p>
            <a:pPr algn="ctr">
              <a:defRPr/>
            </a:pPr>
            <a:endParaRPr lang="en-GB"/>
          </a:p>
        </p:txBody>
      </p:sp>
      <p:pic>
        <p:nvPicPr>
          <p:cNvPr id="58" name="Picture 10"/>
          <p:cNvPicPr>
            <a:picLocks noChangeAspect="1" noChangeArrowheads="1"/>
          </p:cNvPicPr>
          <p:nvPr userDrawn="1"/>
        </p:nvPicPr>
        <p:blipFill>
          <a:blip r:embed="rId2" cstate="print"/>
          <a:srcRect/>
          <a:stretch>
            <a:fillRect/>
          </a:stretch>
        </p:blipFill>
        <p:spPr bwMode="auto">
          <a:xfrm>
            <a:off x="7164388" y="115888"/>
            <a:ext cx="1800225" cy="800100"/>
          </a:xfrm>
          <a:prstGeom prst="rect">
            <a:avLst/>
          </a:prstGeom>
          <a:noFill/>
          <a:ln w="9525">
            <a:noFill/>
            <a:miter lim="800000"/>
            <a:headEnd/>
            <a:tailEnd/>
          </a:ln>
        </p:spPr>
      </p:pic>
      <p:pic>
        <p:nvPicPr>
          <p:cNvPr id="59" name="Picture 6"/>
          <p:cNvPicPr>
            <a:picLocks noChangeAspect="1" noChangeArrowheads="1"/>
          </p:cNvPicPr>
          <p:nvPr userDrawn="1"/>
        </p:nvPicPr>
        <p:blipFill>
          <a:blip r:embed="rId3" cstate="print"/>
          <a:srcRect/>
          <a:stretch>
            <a:fillRect/>
          </a:stretch>
        </p:blipFill>
        <p:spPr bwMode="auto">
          <a:xfrm>
            <a:off x="-7938" y="4214813"/>
            <a:ext cx="9156701" cy="1816100"/>
          </a:xfrm>
          <a:prstGeom prst="rect">
            <a:avLst/>
          </a:prstGeom>
          <a:noFill/>
          <a:ln w="9525">
            <a:noFill/>
            <a:miter lim="800000"/>
            <a:headEnd/>
            <a:tailEnd/>
          </a:ln>
        </p:spPr>
      </p:pic>
      <p:sp>
        <p:nvSpPr>
          <p:cNvPr id="60" name="Rectangle 46"/>
          <p:cNvSpPr>
            <a:spLocks noChangeArrowheads="1"/>
          </p:cNvSpPr>
          <p:nvPr userDrawn="1"/>
        </p:nvSpPr>
        <p:spPr bwMode="auto">
          <a:xfrm>
            <a:off x="0" y="5997575"/>
            <a:ext cx="9144000" cy="144463"/>
          </a:xfrm>
          <a:prstGeom prst="rect">
            <a:avLst/>
          </a:prstGeom>
          <a:solidFill>
            <a:srgbClr val="0095A1"/>
          </a:solidFill>
          <a:ln w="9525">
            <a:noFill/>
            <a:miter lim="800000"/>
            <a:headEnd/>
            <a:tailEnd/>
          </a:ln>
          <a:effectLst/>
        </p:spPr>
        <p:txBody>
          <a:bodyPr wrap="none" anchor="ctr"/>
          <a:lstStyle/>
          <a:p>
            <a:pPr algn="ctr">
              <a:defRPr/>
            </a:pPr>
            <a:endParaRPr lang="en-GB"/>
          </a:p>
        </p:txBody>
      </p:sp>
      <p:sp>
        <p:nvSpPr>
          <p:cNvPr id="61" name="Rectangle 2"/>
          <p:cNvSpPr>
            <a:spLocks noGrp="1" noChangeArrowheads="1"/>
          </p:cNvSpPr>
          <p:nvPr>
            <p:ph type="ctrTitle"/>
          </p:nvPr>
        </p:nvSpPr>
        <p:spPr>
          <a:xfrm>
            <a:off x="685800" y="1700808"/>
            <a:ext cx="7772400" cy="1470025"/>
          </a:xfrm>
        </p:spPr>
        <p:txBody>
          <a:bodyPr/>
          <a:lstStyle>
            <a:lvl1pPr algn="ctr">
              <a:defRPr b="1">
                <a:solidFill>
                  <a:schemeClr val="bg1"/>
                </a:solidFill>
              </a:defRPr>
            </a:lvl1pPr>
          </a:lstStyle>
          <a:p>
            <a:r>
              <a:rPr lang="en-US" smtClean="0"/>
              <a:t>Click to edit Master title style</a:t>
            </a:r>
            <a:endParaRPr lang="en-GB"/>
          </a:p>
        </p:txBody>
      </p:sp>
      <p:sp>
        <p:nvSpPr>
          <p:cNvPr id="62" name="Rectangle 3"/>
          <p:cNvSpPr>
            <a:spLocks noGrp="1" noChangeArrowheads="1"/>
          </p:cNvSpPr>
          <p:nvPr>
            <p:ph type="subTitle" idx="1"/>
          </p:nvPr>
        </p:nvSpPr>
        <p:spPr>
          <a:xfrm>
            <a:off x="469900" y="3456583"/>
            <a:ext cx="6400800" cy="1752600"/>
          </a:xfrm>
        </p:spPr>
        <p:txBody>
          <a:bodyPr/>
          <a:lstStyle>
            <a:lvl1pPr marL="0" indent="0" algn="ctr">
              <a:buFontTx/>
              <a:buNone/>
              <a:defRPr>
                <a:solidFill>
                  <a:schemeClr val="bg1"/>
                </a:solidFill>
              </a:defRPr>
            </a:lvl1pPr>
          </a:lstStyle>
          <a:p>
            <a:r>
              <a:rPr lang="en-US" smtClean="0"/>
              <a:t>Click to edit Master subtitle style</a:t>
            </a:r>
            <a:endParaRPr lang="en-GB"/>
          </a:p>
        </p:txBody>
      </p:sp>
      <p:sp>
        <p:nvSpPr>
          <p:cNvPr id="63"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GB"/>
          </a:p>
        </p:txBody>
      </p:sp>
      <p:sp>
        <p:nvSpPr>
          <p:cNvPr id="64"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GB"/>
          </a:p>
        </p:txBody>
      </p:sp>
      <p:sp>
        <p:nvSpPr>
          <p:cNvPr id="65" name="Rectangle 6"/>
          <p:cNvSpPr>
            <a:spLocks noGrp="1" noChangeArrowheads="1"/>
          </p:cNvSpPr>
          <p:nvPr>
            <p:ph type="sldNum" sz="quarter" idx="12"/>
          </p:nvPr>
        </p:nvSpPr>
        <p:spPr>
          <a:xfrm>
            <a:off x="6553200" y="6245225"/>
            <a:ext cx="2133600" cy="476250"/>
          </a:xfrm>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7213" y="-26988"/>
            <a:ext cx="2057400" cy="58943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735013" y="-26988"/>
            <a:ext cx="6019800" cy="5894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7350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26013" y="134143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6125" y="-26988"/>
            <a:ext cx="6346825"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a:t>
            </a:r>
          </a:p>
        </p:txBody>
      </p:sp>
      <p:sp>
        <p:nvSpPr>
          <p:cNvPr id="1027" name="Rectangle 3"/>
          <p:cNvSpPr>
            <a:spLocks noGrp="1" noChangeArrowheads="1"/>
          </p:cNvSpPr>
          <p:nvPr>
            <p:ph type="body" idx="1"/>
          </p:nvPr>
        </p:nvSpPr>
        <p:spPr bwMode="auto">
          <a:xfrm>
            <a:off x="735013" y="13414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645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endParaRPr lang="en-US"/>
          </a:p>
        </p:txBody>
      </p:sp>
      <p:sp>
        <p:nvSpPr>
          <p:cNvPr id="645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defRPr>
            </a:lvl1pPr>
          </a:lstStyle>
          <a:p>
            <a:endParaRPr lang="en-US"/>
          </a:p>
        </p:txBody>
      </p:sp>
      <p:sp>
        <p:nvSpPr>
          <p:cNvPr id="64518" name="Rectangle 6"/>
          <p:cNvSpPr>
            <a:spLocks noGrp="1" noChangeArrowheads="1"/>
          </p:cNvSpPr>
          <p:nvPr>
            <p:ph type="sldNum" sz="quarter" idx="4"/>
          </p:nvPr>
        </p:nvSpPr>
        <p:spPr bwMode="auto">
          <a:xfrm>
            <a:off x="6156325" y="6245225"/>
            <a:ext cx="25304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rgbClr val="003366"/>
                </a:solidFill>
              </a:defRPr>
            </a:lvl1pPr>
          </a:lstStyle>
          <a:p>
            <a:endParaRPr lang="en-US"/>
          </a:p>
        </p:txBody>
      </p:sp>
      <p:sp>
        <p:nvSpPr>
          <p:cNvPr id="64523" name="Text Box 11"/>
          <p:cNvSpPr txBox="1">
            <a:spLocks noChangeArrowheads="1"/>
          </p:cNvSpPr>
          <p:nvPr/>
        </p:nvSpPr>
        <p:spPr bwMode="auto">
          <a:xfrm>
            <a:off x="3924300" y="6453188"/>
            <a:ext cx="5018088" cy="336550"/>
          </a:xfrm>
          <a:prstGeom prst="rect">
            <a:avLst/>
          </a:prstGeom>
          <a:noFill/>
          <a:ln w="9525">
            <a:noFill/>
            <a:miter lim="800000"/>
            <a:headEnd/>
            <a:tailEnd/>
          </a:ln>
          <a:effectLst/>
        </p:spPr>
        <p:txBody>
          <a:bodyPr wrap="none">
            <a:spAutoFit/>
          </a:bodyPr>
          <a:lstStyle/>
          <a:p>
            <a:pPr>
              <a:defRPr/>
            </a:pPr>
            <a:r>
              <a:rPr lang="en-GB" sz="1600">
                <a:solidFill>
                  <a:srgbClr val="003366"/>
                </a:solidFill>
              </a:rPr>
              <a:t>School of Veterinary Medicine and Science</a:t>
            </a:r>
          </a:p>
        </p:txBody>
      </p:sp>
      <p:sp>
        <p:nvSpPr>
          <p:cNvPr id="64524" name="Line 12"/>
          <p:cNvSpPr>
            <a:spLocks noChangeShapeType="1"/>
          </p:cNvSpPr>
          <p:nvPr/>
        </p:nvSpPr>
        <p:spPr bwMode="auto">
          <a:xfrm>
            <a:off x="3563938" y="6381750"/>
            <a:ext cx="5580062" cy="0"/>
          </a:xfrm>
          <a:prstGeom prst="line">
            <a:avLst/>
          </a:prstGeom>
          <a:noFill/>
          <a:ln w="28575">
            <a:solidFill>
              <a:srgbClr val="003366"/>
            </a:solidFill>
            <a:round/>
            <a:headEnd/>
            <a:tailEnd/>
          </a:ln>
          <a:effectLst/>
        </p:spPr>
        <p:txBody>
          <a:bodyPr/>
          <a:lstStyle/>
          <a:p>
            <a:pPr>
              <a:defRPr/>
            </a:pPr>
            <a:endParaRPr lang="en-GB"/>
          </a:p>
        </p:txBody>
      </p:sp>
      <p:pic>
        <p:nvPicPr>
          <p:cNvPr id="10" name="Picture 10"/>
          <p:cNvPicPr>
            <a:picLocks noChangeAspect="1" noChangeArrowheads="1"/>
          </p:cNvPicPr>
          <p:nvPr userDrawn="1"/>
        </p:nvPicPr>
        <p:blipFill>
          <a:blip r:embed="rId13" cstate="print"/>
          <a:srcRect/>
          <a:stretch>
            <a:fillRect/>
          </a:stretch>
        </p:blipFill>
        <p:spPr bwMode="auto">
          <a:xfrm>
            <a:off x="7164388" y="115888"/>
            <a:ext cx="1800225" cy="800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8"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0" fontAlgn="base" hangingPunct="0">
        <a:spcBef>
          <a:spcPct val="0"/>
        </a:spcBef>
        <a:spcAft>
          <a:spcPct val="0"/>
        </a:spcAft>
        <a:defRPr sz="3600">
          <a:solidFill>
            <a:srgbClr val="003366"/>
          </a:solidFill>
          <a:latin typeface="+mj-lt"/>
          <a:ea typeface="+mj-ea"/>
          <a:cs typeface="+mj-cs"/>
        </a:defRPr>
      </a:lvl1pPr>
      <a:lvl2pPr algn="l" rtl="0" eaLnBrk="0" fontAlgn="base" hangingPunct="0">
        <a:spcBef>
          <a:spcPct val="0"/>
        </a:spcBef>
        <a:spcAft>
          <a:spcPct val="0"/>
        </a:spcAft>
        <a:defRPr sz="3600">
          <a:solidFill>
            <a:srgbClr val="003366"/>
          </a:solidFill>
          <a:latin typeface="Verdana" pitchFamily="34" charset="0"/>
        </a:defRPr>
      </a:lvl2pPr>
      <a:lvl3pPr algn="l" rtl="0" eaLnBrk="0" fontAlgn="base" hangingPunct="0">
        <a:spcBef>
          <a:spcPct val="0"/>
        </a:spcBef>
        <a:spcAft>
          <a:spcPct val="0"/>
        </a:spcAft>
        <a:defRPr sz="3600">
          <a:solidFill>
            <a:srgbClr val="003366"/>
          </a:solidFill>
          <a:latin typeface="Verdana" pitchFamily="34" charset="0"/>
        </a:defRPr>
      </a:lvl3pPr>
      <a:lvl4pPr algn="l" rtl="0" eaLnBrk="0" fontAlgn="base" hangingPunct="0">
        <a:spcBef>
          <a:spcPct val="0"/>
        </a:spcBef>
        <a:spcAft>
          <a:spcPct val="0"/>
        </a:spcAft>
        <a:defRPr sz="3600">
          <a:solidFill>
            <a:srgbClr val="003366"/>
          </a:solidFill>
          <a:latin typeface="Verdana" pitchFamily="34" charset="0"/>
        </a:defRPr>
      </a:lvl4pPr>
      <a:lvl5pPr algn="l" rtl="0" eaLnBrk="0" fontAlgn="base" hangingPunct="0">
        <a:spcBef>
          <a:spcPct val="0"/>
        </a:spcBef>
        <a:spcAft>
          <a:spcPct val="0"/>
        </a:spcAft>
        <a:defRPr sz="3600">
          <a:solidFill>
            <a:srgbClr val="003366"/>
          </a:solidFill>
          <a:latin typeface="Verdana" pitchFamily="34" charset="0"/>
        </a:defRPr>
      </a:lvl5pPr>
      <a:lvl6pPr marL="457200" algn="l" rtl="0" eaLnBrk="1" fontAlgn="base" hangingPunct="1">
        <a:spcBef>
          <a:spcPct val="0"/>
        </a:spcBef>
        <a:spcAft>
          <a:spcPct val="0"/>
        </a:spcAft>
        <a:defRPr sz="3600">
          <a:solidFill>
            <a:srgbClr val="003366"/>
          </a:solidFill>
          <a:latin typeface="Verdana" pitchFamily="34" charset="0"/>
        </a:defRPr>
      </a:lvl6pPr>
      <a:lvl7pPr marL="914400" algn="l" rtl="0" eaLnBrk="1" fontAlgn="base" hangingPunct="1">
        <a:spcBef>
          <a:spcPct val="0"/>
        </a:spcBef>
        <a:spcAft>
          <a:spcPct val="0"/>
        </a:spcAft>
        <a:defRPr sz="3600">
          <a:solidFill>
            <a:srgbClr val="003366"/>
          </a:solidFill>
          <a:latin typeface="Verdana" pitchFamily="34" charset="0"/>
        </a:defRPr>
      </a:lvl7pPr>
      <a:lvl8pPr marL="1371600" algn="l" rtl="0" eaLnBrk="1" fontAlgn="base" hangingPunct="1">
        <a:spcBef>
          <a:spcPct val="0"/>
        </a:spcBef>
        <a:spcAft>
          <a:spcPct val="0"/>
        </a:spcAft>
        <a:defRPr sz="3600">
          <a:solidFill>
            <a:srgbClr val="003366"/>
          </a:solidFill>
          <a:latin typeface="Verdana" pitchFamily="34" charset="0"/>
        </a:defRPr>
      </a:lvl8pPr>
      <a:lvl9pPr marL="1828800" algn="l" rtl="0" eaLnBrk="1" fontAlgn="base" hangingPunct="1">
        <a:spcBef>
          <a:spcPct val="0"/>
        </a:spcBef>
        <a:spcAft>
          <a:spcPct val="0"/>
        </a:spcAft>
        <a:defRPr sz="3600">
          <a:solidFill>
            <a:srgbClr val="003366"/>
          </a:solidFill>
          <a:latin typeface="Verdana" pitchFamily="34" charset="0"/>
        </a:defRPr>
      </a:lvl9pPr>
    </p:titleStyle>
    <p:bodyStyle>
      <a:lvl1pPr marL="342900" indent="-342900" algn="l" rtl="0" eaLnBrk="0" fontAlgn="base" hangingPunct="0">
        <a:spcBef>
          <a:spcPct val="20000"/>
        </a:spcBef>
        <a:spcAft>
          <a:spcPct val="0"/>
        </a:spcAft>
        <a:buChar char="•"/>
        <a:defRPr sz="2800">
          <a:solidFill>
            <a:srgbClr val="003366"/>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66"/>
          </a:solidFill>
          <a:latin typeface="+mn-lt"/>
        </a:defRPr>
      </a:lvl2pPr>
      <a:lvl3pPr marL="1143000" indent="-228600" algn="l" rtl="0" eaLnBrk="0" fontAlgn="base" hangingPunct="0">
        <a:spcBef>
          <a:spcPct val="20000"/>
        </a:spcBef>
        <a:spcAft>
          <a:spcPct val="0"/>
        </a:spcAft>
        <a:buChar char="•"/>
        <a:defRPr sz="2000">
          <a:solidFill>
            <a:srgbClr val="003366"/>
          </a:solidFill>
          <a:latin typeface="+mn-lt"/>
        </a:defRPr>
      </a:lvl3pPr>
      <a:lvl4pPr marL="1600200" indent="-228600" algn="l" rtl="0" eaLnBrk="0" fontAlgn="base" hangingPunct="0">
        <a:spcBef>
          <a:spcPct val="20000"/>
        </a:spcBef>
        <a:spcAft>
          <a:spcPct val="0"/>
        </a:spcAft>
        <a:buChar char="–"/>
        <a:defRPr>
          <a:solidFill>
            <a:srgbClr val="003366"/>
          </a:solidFill>
          <a:latin typeface="+mn-lt"/>
        </a:defRPr>
      </a:lvl4pPr>
      <a:lvl5pPr marL="2057400" indent="-228600" algn="l" rtl="0" eaLnBrk="0" fontAlgn="base" hangingPunct="0">
        <a:spcBef>
          <a:spcPct val="20000"/>
        </a:spcBef>
        <a:spcAft>
          <a:spcPct val="0"/>
        </a:spcAft>
        <a:buChar char="»"/>
        <a:defRPr>
          <a:solidFill>
            <a:srgbClr val="003366"/>
          </a:solidFill>
          <a:latin typeface="+mn-lt"/>
        </a:defRPr>
      </a:lvl5pPr>
      <a:lvl6pPr marL="2514600" indent="-228600" algn="l" rtl="0" eaLnBrk="1" fontAlgn="base" hangingPunct="1">
        <a:spcBef>
          <a:spcPct val="20000"/>
        </a:spcBef>
        <a:spcAft>
          <a:spcPct val="0"/>
        </a:spcAft>
        <a:buChar char="»"/>
        <a:defRPr>
          <a:solidFill>
            <a:srgbClr val="003366"/>
          </a:solidFill>
          <a:latin typeface="+mn-lt"/>
        </a:defRPr>
      </a:lvl6pPr>
      <a:lvl7pPr marL="2971800" indent="-228600" algn="l" rtl="0" eaLnBrk="1" fontAlgn="base" hangingPunct="1">
        <a:spcBef>
          <a:spcPct val="20000"/>
        </a:spcBef>
        <a:spcAft>
          <a:spcPct val="0"/>
        </a:spcAft>
        <a:buChar char="»"/>
        <a:defRPr>
          <a:solidFill>
            <a:srgbClr val="003366"/>
          </a:solidFill>
          <a:latin typeface="+mn-lt"/>
        </a:defRPr>
      </a:lvl7pPr>
      <a:lvl8pPr marL="3429000" indent="-228600" algn="l" rtl="0" eaLnBrk="1" fontAlgn="base" hangingPunct="1">
        <a:spcBef>
          <a:spcPct val="20000"/>
        </a:spcBef>
        <a:spcAft>
          <a:spcPct val="0"/>
        </a:spcAft>
        <a:buChar char="»"/>
        <a:defRPr>
          <a:solidFill>
            <a:srgbClr val="003366"/>
          </a:solidFill>
          <a:latin typeface="+mn-lt"/>
        </a:defRPr>
      </a:lvl8pPr>
      <a:lvl9pPr marL="3886200" indent="-228600" algn="l" rtl="0" eaLnBrk="1" fontAlgn="base" hangingPunct="1">
        <a:spcBef>
          <a:spcPct val="20000"/>
        </a:spcBef>
        <a:spcAft>
          <a:spcPct val="0"/>
        </a:spcAft>
        <a:buChar char="»"/>
        <a:defRPr>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691680" y="1772816"/>
            <a:ext cx="5328592" cy="1152128"/>
          </a:xfrm>
        </p:spPr>
        <p:txBody>
          <a:bodyPr/>
          <a:lstStyle/>
          <a:p>
            <a:pPr eaLnBrk="1" hangingPunct="1"/>
            <a:r>
              <a:rPr lang="en-US" sz="3200" dirty="0" smtClean="0"/>
              <a:t>Just Kidding!</a:t>
            </a:r>
          </a:p>
        </p:txBody>
      </p:sp>
      <p:sp>
        <p:nvSpPr>
          <p:cNvPr id="3075" name="Rectangle 5"/>
          <p:cNvSpPr>
            <a:spLocks noGrp="1" noChangeArrowheads="1"/>
          </p:cNvSpPr>
          <p:nvPr>
            <p:ph type="subTitle" idx="4294967295"/>
          </p:nvPr>
        </p:nvSpPr>
        <p:spPr>
          <a:xfrm>
            <a:off x="2411760" y="2924944"/>
            <a:ext cx="3960440" cy="1752600"/>
          </a:xfrm>
        </p:spPr>
        <p:txBody>
          <a:bodyPr/>
          <a:lstStyle/>
          <a:p>
            <a:pPr eaLnBrk="1" hangingPunct="1">
              <a:buNone/>
            </a:pPr>
            <a:r>
              <a:rPr lang="en-US" dirty="0" smtClean="0"/>
              <a:t>FACILITATOR GUIDE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20725" y="179388"/>
            <a:ext cx="6346825" cy="1143000"/>
          </a:xfrm>
        </p:spPr>
        <p:txBody>
          <a:bodyPr anchor="t"/>
          <a:lstStyle/>
          <a:p>
            <a:r>
              <a:rPr lang="en-GB" sz="3000" smtClean="0"/>
              <a:t>Clinical Husbandry questions</a:t>
            </a:r>
          </a:p>
        </p:txBody>
      </p:sp>
      <p:sp>
        <p:nvSpPr>
          <p:cNvPr id="10243" name="Content Placeholder 2"/>
          <p:cNvSpPr>
            <a:spLocks noGrp="1"/>
          </p:cNvSpPr>
          <p:nvPr>
            <p:ph idx="1"/>
          </p:nvPr>
        </p:nvSpPr>
        <p:spPr>
          <a:xfrm>
            <a:off x="720725" y="1260475"/>
            <a:ext cx="8280400" cy="5026025"/>
          </a:xfrm>
        </p:spPr>
        <p:txBody>
          <a:bodyPr/>
          <a:lstStyle/>
          <a:p>
            <a:r>
              <a:rPr lang="en-GB" sz="1800" dirty="0" smtClean="0"/>
              <a:t>When do goats come into season and when should they be bred?</a:t>
            </a:r>
          </a:p>
          <a:p>
            <a:r>
              <a:rPr lang="en-GB" sz="1800" dirty="0" smtClean="0"/>
              <a:t>What information do you need to progress the case? Think about what factors may be associated with prolonged pregnancy or </a:t>
            </a:r>
            <a:r>
              <a:rPr lang="en-GB" sz="1800" dirty="0" err="1" smtClean="0"/>
              <a:t>pseudopregnancy</a:t>
            </a:r>
            <a:r>
              <a:rPr lang="en-GB" sz="1800"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6988"/>
            <a:ext cx="6346825" cy="1143001"/>
          </a:xfrm>
        </p:spPr>
        <p:txBody>
          <a:bodyPr/>
          <a:lstStyle/>
          <a:p>
            <a:r>
              <a:rPr lang="en-GB" dirty="0" smtClean="0">
                <a:solidFill>
                  <a:srgbClr val="FF0000"/>
                </a:solidFill>
              </a:rPr>
              <a:t>Information for facilitators</a:t>
            </a:r>
            <a:endParaRPr lang="en-GB" dirty="0">
              <a:solidFill>
                <a:srgbClr val="FF0000"/>
              </a:solidFill>
            </a:endParaRPr>
          </a:p>
        </p:txBody>
      </p:sp>
      <p:sp>
        <p:nvSpPr>
          <p:cNvPr id="3" name="Content Placeholder 2"/>
          <p:cNvSpPr>
            <a:spLocks noGrp="1"/>
          </p:cNvSpPr>
          <p:nvPr>
            <p:ph idx="1"/>
          </p:nvPr>
        </p:nvSpPr>
        <p:spPr/>
        <p:txBody>
          <a:bodyPr/>
          <a:lstStyle/>
          <a:p>
            <a:r>
              <a:rPr lang="en-GB" sz="1800" dirty="0" smtClean="0">
                <a:solidFill>
                  <a:srgbClr val="FF0000"/>
                </a:solidFill>
              </a:rPr>
              <a:t>Breeding season: Sept to Dec. </a:t>
            </a:r>
          </a:p>
          <a:p>
            <a:r>
              <a:rPr lang="en-GB" sz="1800" dirty="0" smtClean="0">
                <a:solidFill>
                  <a:srgbClr val="FF0000"/>
                </a:solidFill>
              </a:rPr>
              <a:t>Information to progress the case</a:t>
            </a:r>
          </a:p>
          <a:p>
            <a:pPr lvl="1"/>
            <a:r>
              <a:rPr lang="en-GB" sz="1600" dirty="0" smtClean="0">
                <a:solidFill>
                  <a:srgbClr val="FF0000"/>
                </a:solidFill>
              </a:rPr>
              <a:t>Were the goats treated with any pharmacological agents to induce heat?</a:t>
            </a:r>
          </a:p>
          <a:p>
            <a:pPr lvl="1"/>
            <a:r>
              <a:rPr lang="en-GB" sz="1600" dirty="0" smtClean="0">
                <a:solidFill>
                  <a:srgbClr val="FF0000"/>
                </a:solidFill>
              </a:rPr>
              <a:t>How are the does currently housed?</a:t>
            </a:r>
          </a:p>
          <a:p>
            <a:pPr lvl="1"/>
            <a:r>
              <a:rPr lang="en-GB" sz="1600" dirty="0" smtClean="0">
                <a:solidFill>
                  <a:srgbClr val="FF0000"/>
                </a:solidFill>
              </a:rPr>
              <a:t>What diet have the does been on prior to and after purchase?</a:t>
            </a:r>
          </a:p>
          <a:p>
            <a:pPr lvl="1"/>
            <a:r>
              <a:rPr lang="en-GB" sz="1600" dirty="0" smtClean="0">
                <a:solidFill>
                  <a:srgbClr val="FF0000"/>
                </a:solidFill>
              </a:rPr>
              <a:t>What is the source of drinking water?</a:t>
            </a:r>
          </a:p>
          <a:p>
            <a:pPr lvl="1"/>
            <a:r>
              <a:rPr lang="en-GB" sz="1600" dirty="0" smtClean="0">
                <a:solidFill>
                  <a:srgbClr val="FF0000"/>
                </a:solidFill>
              </a:rPr>
              <a:t>What is the vaccination status of the herd?</a:t>
            </a:r>
          </a:p>
          <a:p>
            <a:pPr lvl="1"/>
            <a:r>
              <a:rPr lang="en-GB" sz="1600" dirty="0" smtClean="0">
                <a:solidFill>
                  <a:srgbClr val="FF0000"/>
                </a:solidFill>
              </a:rPr>
              <a:t>Are there any disease problems in individuals or groups of does?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20725" y="179388"/>
            <a:ext cx="6346825" cy="1143000"/>
          </a:xfrm>
        </p:spPr>
        <p:txBody>
          <a:bodyPr anchor="t"/>
          <a:lstStyle/>
          <a:p>
            <a:r>
              <a:rPr lang="en-US" sz="3000" dirty="0" smtClean="0"/>
              <a:t>Student Instructions: Case 1 </a:t>
            </a:r>
            <a:r>
              <a:rPr lang="en-US" sz="2000" dirty="0" smtClean="0"/>
              <a:t>(Wed DGL)</a:t>
            </a:r>
          </a:p>
        </p:txBody>
      </p:sp>
      <p:sp>
        <p:nvSpPr>
          <p:cNvPr id="12291" name="Rectangle 3"/>
          <p:cNvSpPr txBox="1">
            <a:spLocks noChangeArrowheads="1"/>
          </p:cNvSpPr>
          <p:nvPr/>
        </p:nvSpPr>
        <p:spPr bwMode="auto">
          <a:xfrm>
            <a:off x="720725" y="1260475"/>
            <a:ext cx="8099425" cy="4525963"/>
          </a:xfrm>
          <a:prstGeom prst="rect">
            <a:avLst/>
          </a:prstGeom>
          <a:noFill/>
          <a:ln w="9525">
            <a:noFill/>
            <a:miter lim="800000"/>
            <a:headEnd/>
            <a:tailEnd/>
          </a:ln>
        </p:spPr>
        <p:txBody>
          <a:bodyPr/>
          <a:lstStyle/>
          <a:p>
            <a:pPr marL="457200" indent="-457200">
              <a:spcBef>
                <a:spcPct val="20000"/>
              </a:spcBef>
              <a:buAutoNum type="arabicPeriod"/>
            </a:pPr>
            <a:r>
              <a:rPr lang="en-US" sz="2000" b="0" dirty="0" smtClean="0">
                <a:solidFill>
                  <a:srgbClr val="003366"/>
                </a:solidFill>
              </a:rPr>
              <a:t>Complete the following tasks and answer the set questions.</a:t>
            </a:r>
          </a:p>
          <a:p>
            <a:pPr marL="457200" indent="-457200">
              <a:spcBef>
                <a:spcPct val="20000"/>
              </a:spcBef>
              <a:buAutoNum type="arabicPeriod"/>
            </a:pPr>
            <a:r>
              <a:rPr lang="en-US" sz="2000" b="0" dirty="0" smtClean="0">
                <a:solidFill>
                  <a:srgbClr val="003366"/>
                </a:solidFill>
              </a:rPr>
              <a:t>Generate a list of take home messages arising from completion of the tasks.</a:t>
            </a:r>
          </a:p>
          <a:p>
            <a:pPr>
              <a:spcBef>
                <a:spcPct val="20000"/>
              </a:spcBef>
            </a:pPr>
            <a:endParaRPr lang="en-US" sz="2000" b="0" dirty="0">
              <a:solidFill>
                <a:srgbClr val="0033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720725" y="179388"/>
            <a:ext cx="6346825" cy="1143000"/>
          </a:xfrm>
        </p:spPr>
        <p:txBody>
          <a:bodyPr anchor="t"/>
          <a:lstStyle/>
          <a:p>
            <a:r>
              <a:rPr lang="en-GB" sz="3000" smtClean="0"/>
              <a:t>Description of DGL tasks</a:t>
            </a:r>
          </a:p>
        </p:txBody>
      </p:sp>
      <p:sp>
        <p:nvSpPr>
          <p:cNvPr id="13315" name="Content Placeholder 5"/>
          <p:cNvSpPr>
            <a:spLocks noGrp="1"/>
          </p:cNvSpPr>
          <p:nvPr>
            <p:ph idx="1"/>
          </p:nvPr>
        </p:nvSpPr>
        <p:spPr>
          <a:xfrm>
            <a:off x="714348" y="1285860"/>
            <a:ext cx="8099425" cy="2428892"/>
          </a:xfrm>
        </p:spPr>
        <p:txBody>
          <a:bodyPr/>
          <a:lstStyle/>
          <a:p>
            <a:r>
              <a:rPr lang="en-GB" sz="2000" dirty="0" smtClean="0"/>
              <a:t>There are two tasks to complete in this session. The first task investigates progesterone production throughout gestation in a variety of species. The second focuses on </a:t>
            </a:r>
            <a:r>
              <a:rPr lang="en-GB" sz="2000" dirty="0" err="1" smtClean="0"/>
              <a:t>pseudopregnancy</a:t>
            </a:r>
            <a:r>
              <a:rPr lang="en-GB" sz="2000" dirty="0" smtClean="0"/>
              <a:t> across species. </a:t>
            </a:r>
          </a:p>
          <a:p>
            <a:r>
              <a:rPr lang="en-GB" sz="2000" dirty="0" smtClean="0"/>
              <a:t>Complete the 2 tables presented. </a:t>
            </a:r>
          </a:p>
          <a:p>
            <a:r>
              <a:rPr lang="en-GB" sz="2000" dirty="0" smtClean="0"/>
              <a:t>Consider the information in the tables and generate a list of take home messages</a:t>
            </a:r>
          </a:p>
          <a:p>
            <a:pPr>
              <a:buFontTx/>
              <a:buNone/>
            </a:pPr>
            <a:endParaRPr lang="en-GB" sz="20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20725" y="179388"/>
            <a:ext cx="6346825" cy="1143000"/>
          </a:xfrm>
        </p:spPr>
        <p:txBody>
          <a:bodyPr anchor="t"/>
          <a:lstStyle/>
          <a:p>
            <a:pPr eaLnBrk="1" hangingPunct="1"/>
            <a:r>
              <a:rPr lang="en-US" sz="3000" smtClean="0"/>
              <a:t>Task 1</a:t>
            </a:r>
          </a:p>
        </p:txBody>
      </p:sp>
      <p:sp>
        <p:nvSpPr>
          <p:cNvPr id="14339" name="TextBox 3"/>
          <p:cNvSpPr txBox="1">
            <a:spLocks noChangeArrowheads="1"/>
          </p:cNvSpPr>
          <p:nvPr/>
        </p:nvSpPr>
        <p:spPr bwMode="auto">
          <a:xfrm>
            <a:off x="720725" y="1000108"/>
            <a:ext cx="8099425" cy="738664"/>
          </a:xfrm>
          <a:prstGeom prst="rect">
            <a:avLst/>
          </a:prstGeom>
          <a:noFill/>
          <a:ln w="9525">
            <a:noFill/>
            <a:miter lim="800000"/>
            <a:headEnd/>
            <a:tailEnd/>
          </a:ln>
        </p:spPr>
        <p:txBody>
          <a:bodyPr>
            <a:spAutoFit/>
          </a:bodyPr>
          <a:lstStyle/>
          <a:p>
            <a:r>
              <a:rPr lang="en-GB" sz="1400" b="0" dirty="0" smtClean="0"/>
              <a:t>Task 1: The main source of progesterone during pregnancy may change depending on species and/or the  </a:t>
            </a:r>
            <a:r>
              <a:rPr lang="en-GB" sz="1400" b="0" dirty="0" err="1" smtClean="0"/>
              <a:t>luteo</a:t>
            </a:r>
            <a:r>
              <a:rPr lang="en-GB" sz="1400" b="0" dirty="0" smtClean="0"/>
              <a:t>-placental shift.  Define what is meant by this expression and complete the table below in relation to the following species. </a:t>
            </a:r>
            <a:endParaRPr lang="en-GB" sz="1400" b="0" dirty="0">
              <a:solidFill>
                <a:srgbClr val="003366"/>
              </a:solidFill>
            </a:endParaRPr>
          </a:p>
        </p:txBody>
      </p:sp>
      <p:graphicFrame>
        <p:nvGraphicFramePr>
          <p:cNvPr id="8" name="Table 7"/>
          <p:cNvGraphicFramePr>
            <a:graphicFrameLocks noGrp="1"/>
          </p:cNvGraphicFramePr>
          <p:nvPr/>
        </p:nvGraphicFramePr>
        <p:xfrm>
          <a:off x="857224" y="1785938"/>
          <a:ext cx="7500964" cy="4371661"/>
        </p:xfrm>
        <a:graphic>
          <a:graphicData uri="http://schemas.openxmlformats.org/drawingml/2006/table">
            <a:tbl>
              <a:tblPr/>
              <a:tblGrid>
                <a:gridCol w="1106514"/>
                <a:gridCol w="3074987"/>
                <a:gridCol w="3319463"/>
              </a:tblGrid>
              <a:tr h="6207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Species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fontAlgn="ctr"/>
                      <a:r>
                        <a:rPr lang="en-GB" sz="1600" b="1" kern="1200" dirty="0" err="1" smtClean="0">
                          <a:solidFill>
                            <a:schemeClr val="tx1"/>
                          </a:solidFill>
                          <a:latin typeface="+mn-lt"/>
                          <a:ea typeface="+mn-ea"/>
                          <a:cs typeface="+mn-cs"/>
                        </a:rPr>
                        <a:t>Luteo</a:t>
                      </a:r>
                      <a:r>
                        <a:rPr lang="en-GB" sz="1600" b="1" kern="1200" dirty="0" smtClean="0">
                          <a:solidFill>
                            <a:schemeClr val="tx1"/>
                          </a:solidFill>
                          <a:latin typeface="+mn-lt"/>
                          <a:ea typeface="+mn-ea"/>
                          <a:cs typeface="+mn-cs"/>
                        </a:rPr>
                        <a:t>-placental shift +/-</a:t>
                      </a:r>
                      <a:endParaRPr lang="en-GB" sz="1600" b="1" kern="1200" dirty="0">
                        <a:solidFill>
                          <a:schemeClr val="tx1"/>
                        </a:solidFill>
                        <a:latin typeface="+mn-lt"/>
                        <a:ea typeface="+mn-ea"/>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fontAlgn="ctr"/>
                      <a:r>
                        <a:rPr lang="en-GB" sz="1600" b="1" kern="1200" dirty="0" smtClean="0">
                          <a:solidFill>
                            <a:schemeClr val="tx1"/>
                          </a:solidFill>
                          <a:latin typeface="+mn-lt"/>
                          <a:ea typeface="+mn-ea"/>
                          <a:cs typeface="+mn-cs"/>
                        </a:rPr>
                        <a:t>Period of gestation</a:t>
                      </a:r>
                      <a:endParaRPr lang="en-GB" sz="1600" b="1" kern="1200" dirty="0">
                        <a:solidFill>
                          <a:schemeClr val="tx1"/>
                        </a:solidFill>
                        <a:latin typeface="+mn-lt"/>
                        <a:ea typeface="+mn-ea"/>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Goat</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3366"/>
                        </a:solidFill>
                        <a:effectLst/>
                        <a:latin typeface="+mj-lt"/>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3366"/>
                        </a:solidFill>
                        <a:effectLst/>
                        <a:latin typeface="+mj-lt"/>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Dog</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3366"/>
                        </a:solidFill>
                        <a:effectLst/>
                        <a:latin typeface="+mj-lt"/>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3366"/>
                        </a:solidFill>
                        <a:effectLst/>
                        <a:latin typeface="+mj-lt"/>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Mare</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Yes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rgbClr val="003366"/>
                          </a:solidFill>
                          <a:effectLst/>
                          <a:latin typeface="+mn-lt"/>
                          <a:ea typeface="+mn-ea"/>
                          <a:cs typeface="+mn-cs"/>
                        </a:rPr>
                        <a:t>140-210 days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rgbClr val="003366"/>
                          </a:solidFill>
                          <a:effectLst/>
                          <a:latin typeface="+mn-lt"/>
                          <a:ea typeface="+mn-ea"/>
                          <a:cs typeface="+mn-cs"/>
                        </a:rPr>
                        <a:t>Local </a:t>
                      </a:r>
                      <a:r>
                        <a:rPr kumimoji="0" lang="en-GB" sz="1600" b="0" i="0" u="none" strike="noStrike" kern="1200" cap="none" normalizeH="0" baseline="0" dirty="0" err="1" smtClean="0">
                          <a:ln>
                            <a:noFill/>
                          </a:ln>
                          <a:solidFill>
                            <a:srgbClr val="003366"/>
                          </a:solidFill>
                          <a:effectLst/>
                          <a:latin typeface="+mn-lt"/>
                          <a:ea typeface="+mn-ea"/>
                          <a:cs typeface="+mn-cs"/>
                        </a:rPr>
                        <a:t>concns</a:t>
                      </a:r>
                      <a:r>
                        <a:rPr kumimoji="0" lang="en-GB" sz="1600" b="0" i="0" u="none" strike="noStrike" kern="1200" cap="none" normalizeH="0" baseline="0" dirty="0" smtClean="0">
                          <a:ln>
                            <a:noFill/>
                          </a:ln>
                          <a:solidFill>
                            <a:srgbClr val="003366"/>
                          </a:solidFill>
                          <a:effectLst/>
                          <a:latin typeface="+mn-lt"/>
                          <a:ea typeface="+mn-ea"/>
                          <a:cs typeface="+mn-cs"/>
                        </a:rPr>
                        <a:t> important,</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rgbClr val="003366"/>
                          </a:solidFill>
                          <a:effectLst/>
                          <a:latin typeface="+mn-lt"/>
                          <a:ea typeface="+mn-ea"/>
                          <a:cs typeface="+mn-cs"/>
                        </a:rPr>
                        <a:t>Systemic levels low</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Sheep</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Yes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50 days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Sow </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No</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n/a</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Human</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Yes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60-70 days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Cow</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3366"/>
                        </a:solidFill>
                        <a:effectLst/>
                        <a:latin typeface="+mj-lt"/>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en-GB" sz="1600" b="0" i="0" u="none" strike="noStrike" cap="none" normalizeH="0" baseline="0" dirty="0" smtClean="0">
                        <a:ln>
                          <a:noFill/>
                        </a:ln>
                        <a:solidFill>
                          <a:srgbClr val="003366"/>
                        </a:solidFill>
                        <a:effectLst/>
                        <a:latin typeface="+mj-lt"/>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210901"/>
            <a:ext cx="8572560" cy="646331"/>
          </a:xfrm>
          <a:prstGeom prst="rect">
            <a:avLst/>
          </a:prstGeom>
          <a:solidFill>
            <a:schemeClr val="bg1"/>
          </a:solidFill>
        </p:spPr>
        <p:txBody>
          <a:bodyPr wrap="square" rtlCol="0">
            <a:spAutoFit/>
          </a:bodyPr>
          <a:lstStyle/>
          <a:p>
            <a:pPr algn="just"/>
            <a:r>
              <a:rPr lang="en-GB" sz="1800" dirty="0" smtClean="0"/>
              <a:t>Task 2: </a:t>
            </a:r>
            <a:r>
              <a:rPr lang="en-GB" sz="1800" b="0" dirty="0" smtClean="0"/>
              <a:t>Complete the table indicating the incidence, possible causes and clinical management of </a:t>
            </a:r>
            <a:r>
              <a:rPr lang="en-GB" sz="1800" b="0" dirty="0" err="1" smtClean="0"/>
              <a:t>pseudopregnancy</a:t>
            </a:r>
            <a:r>
              <a:rPr lang="en-GB" sz="1800" b="0" dirty="0" smtClean="0"/>
              <a:t> in the following species:</a:t>
            </a:r>
            <a:endParaRPr lang="en-GB" sz="1800" b="0" dirty="0"/>
          </a:p>
        </p:txBody>
      </p:sp>
      <p:graphicFrame>
        <p:nvGraphicFramePr>
          <p:cNvPr id="5" name="Table 4"/>
          <p:cNvGraphicFramePr>
            <a:graphicFrameLocks noGrp="1"/>
          </p:cNvGraphicFramePr>
          <p:nvPr/>
        </p:nvGraphicFramePr>
        <p:xfrm>
          <a:off x="500034" y="1071546"/>
          <a:ext cx="8572530" cy="5131431"/>
        </p:xfrm>
        <a:graphic>
          <a:graphicData uri="http://schemas.openxmlformats.org/drawingml/2006/table">
            <a:tbl>
              <a:tblPr/>
              <a:tblGrid>
                <a:gridCol w="1714506"/>
                <a:gridCol w="1714506"/>
                <a:gridCol w="1714506"/>
                <a:gridCol w="1714506"/>
                <a:gridCol w="1714506"/>
              </a:tblGrid>
              <a:tr h="261104">
                <a:tc>
                  <a:txBody>
                    <a:bodyPr/>
                    <a:lstStyle/>
                    <a:p>
                      <a:pPr algn="ctr" fontAlgn="ctr">
                        <a:spcAft>
                          <a:spcPts val="0"/>
                        </a:spcAft>
                      </a:pPr>
                      <a:r>
                        <a:rPr lang="en-GB" sz="1200" b="1" dirty="0">
                          <a:latin typeface="Verdana"/>
                        </a:rPr>
                        <a:t>Species</a:t>
                      </a:r>
                      <a:endParaRPr lang="en-GB" sz="1200" dirty="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b="1">
                          <a:latin typeface="Verdana"/>
                        </a:rPr>
                        <a:t>Incidence</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b="1">
                          <a:latin typeface="Verdana"/>
                        </a:rPr>
                        <a:t>Assoc with preg loss</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b="1">
                          <a:latin typeface="Verdana"/>
                        </a:rPr>
                        <a:t>Likely causes</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b="1">
                          <a:latin typeface="Verdana"/>
                        </a:rPr>
                        <a:t>Clinical management</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1104">
                <a:tc rowSpan="2">
                  <a:txBody>
                    <a:bodyPr/>
                    <a:lstStyle/>
                    <a:p>
                      <a:pPr algn="ctr" fontAlgn="ctr">
                        <a:spcAft>
                          <a:spcPts val="0"/>
                        </a:spcAft>
                      </a:pPr>
                      <a:r>
                        <a:rPr lang="en-GB" sz="1200" b="1">
                          <a:latin typeface="Verdana"/>
                        </a:rPr>
                        <a:t>Goat</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spcAft>
                          <a:spcPts val="0"/>
                        </a:spcAft>
                      </a:pPr>
                      <a:endParaRPr lang="en-GB" sz="1200" dirty="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dirty="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1655">
                <a:tc vMerge="1">
                  <a:txBody>
                    <a:bodyPr/>
                    <a:lstStyle/>
                    <a:p>
                      <a:endParaRPr lang="en-GB"/>
                    </a:p>
                  </a:txBody>
                  <a:tcPr/>
                </a:tc>
                <a:tc vMerge="1">
                  <a:txBody>
                    <a:bodyPr/>
                    <a:lstStyle/>
                    <a:p>
                      <a:endParaRPr lang="en-GB"/>
                    </a:p>
                  </a:txBody>
                  <a:tcPr/>
                </a:tc>
                <a:tc>
                  <a:txBody>
                    <a:bodyPr/>
                    <a:lstStyle/>
                    <a:p>
                      <a:pPr algn="ctr" fontAlgn="ctr">
                        <a:spcAft>
                          <a:spcPts val="0"/>
                        </a:spcAft>
                      </a:pPr>
                      <a:r>
                        <a:rPr lang="en-GB" sz="1200">
                          <a:latin typeface="Verdana"/>
                        </a:rPr>
                        <a:t>Yes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83309">
                <a:tc>
                  <a:txBody>
                    <a:bodyPr/>
                    <a:lstStyle/>
                    <a:p>
                      <a:pPr algn="ctr" fontAlgn="ctr">
                        <a:spcAft>
                          <a:spcPts val="0"/>
                        </a:spcAft>
                      </a:pPr>
                      <a:r>
                        <a:rPr lang="en-GB" sz="1200" b="1">
                          <a:latin typeface="Verdana"/>
                        </a:rPr>
                        <a:t>Dog</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2757">
                <a:tc rowSpan="2">
                  <a:txBody>
                    <a:bodyPr/>
                    <a:lstStyle/>
                    <a:p>
                      <a:pPr algn="ctr" fontAlgn="ctr">
                        <a:spcAft>
                          <a:spcPts val="0"/>
                        </a:spcAft>
                      </a:pPr>
                      <a:r>
                        <a:rPr lang="en-GB" sz="1200" b="1">
                          <a:latin typeface="Verdana"/>
                        </a:rPr>
                        <a:t>Mare</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spcAft>
                          <a:spcPts val="0"/>
                        </a:spcAft>
                      </a:pPr>
                      <a:endParaRPr lang="en-GB" sz="1200" dirty="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Yes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dirty="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2757">
                <a:tc vMerge="1">
                  <a:txBody>
                    <a:bodyPr/>
                    <a:lstStyle/>
                    <a:p>
                      <a:endParaRPr lang="en-GB"/>
                    </a:p>
                  </a:txBody>
                  <a:tcPr/>
                </a:tc>
                <a:tc vMerge="1">
                  <a:txBody>
                    <a:bodyPr/>
                    <a:lstStyle/>
                    <a:p>
                      <a:endParaRPr lang="en-GB"/>
                    </a:p>
                  </a:txBody>
                  <a:tcPr/>
                </a:tc>
                <a:tc>
                  <a:txBody>
                    <a:bodyPr/>
                    <a:lstStyle/>
                    <a:p>
                      <a:pPr algn="ctr" fontAlgn="ctr">
                        <a:spcAft>
                          <a:spcPts val="0"/>
                        </a:spcAft>
                      </a:pPr>
                      <a:r>
                        <a:rPr lang="en-GB" sz="1200">
                          <a:latin typeface="Verdana"/>
                        </a:rPr>
                        <a:t>Yes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dirty="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1655">
                <a:tc rowSpan="2">
                  <a:txBody>
                    <a:bodyPr/>
                    <a:lstStyle/>
                    <a:p>
                      <a:pPr algn="ctr" fontAlgn="ctr">
                        <a:spcAft>
                          <a:spcPts val="0"/>
                        </a:spcAft>
                      </a:pPr>
                      <a:r>
                        <a:rPr lang="en-GB" sz="1200" b="1">
                          <a:latin typeface="Verdana"/>
                        </a:rPr>
                        <a:t>Queen</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spcAft>
                          <a:spcPts val="0"/>
                        </a:spcAft>
                      </a:pPr>
                      <a:r>
                        <a:rPr lang="en-GB" sz="1200">
                          <a:latin typeface="Verdana"/>
                        </a:rPr>
                        <a:t>20% of queens have 1 episode per year of spontaneous ovulation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Ovulation without fertilisation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Non required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1655">
                <a:tc vMerge="1">
                  <a:txBody>
                    <a:bodyPr/>
                    <a:lstStyle/>
                    <a:p>
                      <a:endParaRPr lang="en-GB"/>
                    </a:p>
                  </a:txBody>
                  <a:tcPr/>
                </a:tc>
                <a:tc vMerge="1">
                  <a:txBody>
                    <a:bodyPr/>
                    <a:lstStyle/>
                    <a:p>
                      <a:endParaRPr lang="en-GB"/>
                    </a:p>
                  </a:txBody>
                  <a:tcPr/>
                </a:tc>
                <a:tc>
                  <a:txBody>
                    <a:bodyPr/>
                    <a:lstStyle/>
                    <a:p>
                      <a:pPr algn="ctr" fontAlgn="ctr">
                        <a:spcAft>
                          <a:spcPts val="0"/>
                        </a:spcAft>
                      </a:pPr>
                      <a:r>
                        <a:rPr lang="en-GB" sz="1200">
                          <a:latin typeface="Verdana"/>
                        </a:rPr>
                        <a:t>Yes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Pregnancy loss after fertilisation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Non required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6379">
                <a:tc rowSpan="2">
                  <a:txBody>
                    <a:bodyPr/>
                    <a:lstStyle/>
                    <a:p>
                      <a:pPr algn="ctr" fontAlgn="ctr">
                        <a:spcAft>
                          <a:spcPts val="0"/>
                        </a:spcAft>
                      </a:pPr>
                      <a:r>
                        <a:rPr lang="en-GB" sz="1200" b="1">
                          <a:latin typeface="Verdana"/>
                        </a:rPr>
                        <a:t>Sow</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spcAft>
                          <a:spcPts val="0"/>
                        </a:spcAft>
                      </a:pPr>
                      <a:r>
                        <a:rPr lang="en-GB" sz="1200">
                          <a:latin typeface="Verdana"/>
                        </a:rPr>
                        <a:t>Variable and mainly associated with infectious disease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smtClean="0">
                          <a:latin typeface="Verdana"/>
                        </a:rPr>
                        <a:t>No</a:t>
                      </a:r>
                      <a:endParaRPr lang="en-GB" sz="1200" dirty="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a:solidFill>
                            <a:schemeClr val="tx1"/>
                          </a:solidFill>
                          <a:latin typeface="Verdana"/>
                        </a:rPr>
                        <a:t>Failure of CL regression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spcAft>
                          <a:spcPts val="0"/>
                        </a:spcAft>
                      </a:pPr>
                      <a:endParaRPr lang="en-GB" sz="1200" dirty="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6379">
                <a:tc vMerge="1">
                  <a:txBody>
                    <a:bodyPr/>
                    <a:lstStyle/>
                    <a:p>
                      <a:endParaRPr lang="en-GB"/>
                    </a:p>
                  </a:txBody>
                  <a:tcPr/>
                </a:tc>
                <a:tc vMerge="1">
                  <a:txBody>
                    <a:bodyPr/>
                    <a:lstStyle/>
                    <a:p>
                      <a:endParaRPr lang="en-GB"/>
                    </a:p>
                  </a:txBody>
                  <a:tcPr/>
                </a:tc>
                <a:tc>
                  <a:txBody>
                    <a:bodyPr/>
                    <a:lstStyle/>
                    <a:p>
                      <a:pPr algn="ctr" fontAlgn="ctr">
                        <a:spcAft>
                          <a:spcPts val="0"/>
                        </a:spcAft>
                      </a:pPr>
                      <a:r>
                        <a:rPr lang="en-GB" sz="1200" dirty="0" smtClean="0">
                          <a:latin typeface="Verdana"/>
                        </a:rPr>
                        <a:t>Yes</a:t>
                      </a:r>
                      <a:endParaRPr lang="en-GB" sz="1200" dirty="0">
                        <a:latin typeface="Verdana"/>
                      </a:endParaRPr>
                    </a:p>
                  </a:txBody>
                  <a:tcPr marL="0" marR="0" marT="0" marB="0" anchor="ct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endParaRPr lang="en-GB" sz="1200" dirty="0">
                        <a:solidFill>
                          <a:schemeClr val="tx1"/>
                        </a:solidFill>
                        <a:latin typeface="Verdana"/>
                      </a:endParaRPr>
                    </a:p>
                  </a:txBody>
                  <a:tcPr marL="0" marR="0" marT="0" marB="0" anchor="ctr">
                    <a:lnT w="12700" cap="flat" cmpd="sng" algn="ctr">
                      <a:solidFill>
                        <a:srgbClr val="000000"/>
                      </a:solidFill>
                      <a:prstDash val="solid"/>
                      <a:round/>
                      <a:headEnd type="none" w="med" len="med"/>
                      <a:tailEnd type="none" w="med" len="med"/>
                    </a:lnT>
                  </a:tcPr>
                </a:tc>
                <a:tc vMerge="1">
                  <a:txBody>
                    <a:bodyPr/>
                    <a:lstStyle/>
                    <a:p>
                      <a:endParaRPr lang="en-GB"/>
                    </a:p>
                  </a:txBody>
                  <a:tcPr/>
                </a:tc>
              </a:tr>
              <a:tr h="522206">
                <a:tc>
                  <a:txBody>
                    <a:bodyPr/>
                    <a:lstStyle/>
                    <a:p>
                      <a:pPr algn="ctr" fontAlgn="ctr">
                        <a:spcAft>
                          <a:spcPts val="0"/>
                        </a:spcAft>
                      </a:pPr>
                      <a:r>
                        <a:rPr lang="en-GB" sz="1200" b="1">
                          <a:latin typeface="Verdana"/>
                        </a:rPr>
                        <a:t>Dolphin</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Unknown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Both observed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Either failure of CL regression or preg loss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a:latin typeface="Verdana"/>
                        </a:rPr>
                        <a:t>Presumably PG admin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20725" y="179388"/>
            <a:ext cx="6346825" cy="1143000"/>
          </a:xfrm>
        </p:spPr>
        <p:txBody>
          <a:bodyPr anchor="t"/>
          <a:lstStyle/>
          <a:p>
            <a:pPr eaLnBrk="1" hangingPunct="1"/>
            <a:r>
              <a:rPr lang="en-US" sz="3000" smtClean="0"/>
              <a:t>Task 1</a:t>
            </a:r>
          </a:p>
        </p:txBody>
      </p:sp>
      <p:sp>
        <p:nvSpPr>
          <p:cNvPr id="14339" name="TextBox 3"/>
          <p:cNvSpPr txBox="1">
            <a:spLocks noChangeArrowheads="1"/>
          </p:cNvSpPr>
          <p:nvPr/>
        </p:nvSpPr>
        <p:spPr bwMode="auto">
          <a:xfrm>
            <a:off x="720725" y="1000108"/>
            <a:ext cx="8099425" cy="738664"/>
          </a:xfrm>
          <a:prstGeom prst="rect">
            <a:avLst/>
          </a:prstGeom>
          <a:noFill/>
          <a:ln w="9525">
            <a:noFill/>
            <a:miter lim="800000"/>
            <a:headEnd/>
            <a:tailEnd/>
          </a:ln>
        </p:spPr>
        <p:txBody>
          <a:bodyPr>
            <a:spAutoFit/>
          </a:bodyPr>
          <a:lstStyle/>
          <a:p>
            <a:r>
              <a:rPr lang="en-GB" sz="1400" b="0" dirty="0" smtClean="0"/>
              <a:t>Task 1: The main source of progesterone during pregnancy may change depending on species and/or the  </a:t>
            </a:r>
            <a:r>
              <a:rPr lang="en-GB" sz="1400" b="0" dirty="0" err="1" smtClean="0"/>
              <a:t>luteo</a:t>
            </a:r>
            <a:r>
              <a:rPr lang="en-GB" sz="1400" b="0" dirty="0" smtClean="0"/>
              <a:t>-placental shift.  Define what is meant by this expression and complete the table below in relation to the following species. </a:t>
            </a:r>
            <a:endParaRPr lang="en-GB" sz="1400" b="0" dirty="0">
              <a:solidFill>
                <a:srgbClr val="003366"/>
              </a:solidFill>
            </a:endParaRPr>
          </a:p>
        </p:txBody>
      </p:sp>
      <p:graphicFrame>
        <p:nvGraphicFramePr>
          <p:cNvPr id="8" name="Table 7"/>
          <p:cNvGraphicFramePr>
            <a:graphicFrameLocks noGrp="1"/>
          </p:cNvGraphicFramePr>
          <p:nvPr/>
        </p:nvGraphicFramePr>
        <p:xfrm>
          <a:off x="857224" y="1785938"/>
          <a:ext cx="7500964" cy="4371661"/>
        </p:xfrm>
        <a:graphic>
          <a:graphicData uri="http://schemas.openxmlformats.org/drawingml/2006/table">
            <a:tbl>
              <a:tblPr/>
              <a:tblGrid>
                <a:gridCol w="1106514"/>
                <a:gridCol w="3074987"/>
                <a:gridCol w="3319463"/>
              </a:tblGrid>
              <a:tr h="6207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Species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fontAlgn="ctr"/>
                      <a:r>
                        <a:rPr lang="en-GB" sz="1600" b="1" kern="1200" dirty="0" err="1" smtClean="0">
                          <a:solidFill>
                            <a:schemeClr val="tx1"/>
                          </a:solidFill>
                          <a:latin typeface="+mn-lt"/>
                          <a:ea typeface="+mn-ea"/>
                          <a:cs typeface="+mn-cs"/>
                        </a:rPr>
                        <a:t>Luteo</a:t>
                      </a:r>
                      <a:r>
                        <a:rPr lang="en-GB" sz="1600" b="1" kern="1200" dirty="0" smtClean="0">
                          <a:solidFill>
                            <a:schemeClr val="tx1"/>
                          </a:solidFill>
                          <a:latin typeface="+mn-lt"/>
                          <a:ea typeface="+mn-ea"/>
                          <a:cs typeface="+mn-cs"/>
                        </a:rPr>
                        <a:t>-placental shift +/-</a:t>
                      </a:r>
                      <a:endParaRPr lang="en-GB" sz="1600" b="1" kern="1200" dirty="0">
                        <a:solidFill>
                          <a:schemeClr val="tx1"/>
                        </a:solidFill>
                        <a:latin typeface="+mn-lt"/>
                        <a:ea typeface="+mn-ea"/>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fontAlgn="ctr"/>
                      <a:r>
                        <a:rPr lang="en-GB" sz="1600" b="1" kern="1200" dirty="0" smtClean="0">
                          <a:solidFill>
                            <a:schemeClr val="tx1"/>
                          </a:solidFill>
                          <a:latin typeface="+mn-lt"/>
                          <a:ea typeface="+mn-ea"/>
                          <a:cs typeface="+mn-cs"/>
                        </a:rPr>
                        <a:t>Period of gestation</a:t>
                      </a:r>
                      <a:endParaRPr lang="en-GB" sz="1600" b="1" kern="1200" dirty="0">
                        <a:solidFill>
                          <a:schemeClr val="tx1"/>
                        </a:solidFill>
                        <a:latin typeface="+mn-lt"/>
                        <a:ea typeface="+mn-ea"/>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Goat</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0000"/>
                          </a:solidFill>
                          <a:effectLst/>
                          <a:latin typeface="+mj-lt"/>
                        </a:rPr>
                        <a:t>No</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0000"/>
                          </a:solidFill>
                          <a:effectLst/>
                          <a:latin typeface="+mj-lt"/>
                        </a:rPr>
                        <a:t>n/a</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Dog</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0000"/>
                          </a:solidFill>
                          <a:effectLst/>
                          <a:latin typeface="+mj-lt"/>
                        </a:rPr>
                        <a:t>No</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0000"/>
                          </a:solidFill>
                          <a:effectLst/>
                          <a:latin typeface="+mj-lt"/>
                        </a:rPr>
                        <a:t>n/a</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Mare</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Yes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rgbClr val="003366"/>
                          </a:solidFill>
                          <a:effectLst/>
                          <a:latin typeface="+mn-lt"/>
                          <a:ea typeface="+mn-ea"/>
                          <a:cs typeface="+mn-cs"/>
                        </a:rPr>
                        <a:t>140-210 days</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rgbClr val="003366"/>
                          </a:solidFill>
                          <a:effectLst/>
                          <a:latin typeface="+mn-lt"/>
                          <a:ea typeface="+mn-ea"/>
                          <a:cs typeface="+mn-cs"/>
                        </a:rPr>
                        <a:t>Local </a:t>
                      </a:r>
                      <a:r>
                        <a:rPr kumimoji="0" lang="en-GB" sz="1600" b="0" i="0" u="none" strike="noStrike" kern="1200" cap="none" normalizeH="0" baseline="0" dirty="0" err="1" smtClean="0">
                          <a:ln>
                            <a:noFill/>
                          </a:ln>
                          <a:solidFill>
                            <a:srgbClr val="003366"/>
                          </a:solidFill>
                          <a:effectLst/>
                          <a:latin typeface="+mn-lt"/>
                          <a:ea typeface="+mn-ea"/>
                          <a:cs typeface="+mn-cs"/>
                        </a:rPr>
                        <a:t>concns</a:t>
                      </a:r>
                      <a:r>
                        <a:rPr kumimoji="0" lang="en-GB" sz="1600" b="0" i="0" u="none" strike="noStrike" kern="1200" cap="none" normalizeH="0" baseline="0" dirty="0" smtClean="0">
                          <a:ln>
                            <a:noFill/>
                          </a:ln>
                          <a:solidFill>
                            <a:srgbClr val="003366"/>
                          </a:solidFill>
                          <a:effectLst/>
                          <a:latin typeface="+mn-lt"/>
                          <a:ea typeface="+mn-ea"/>
                          <a:cs typeface="+mn-cs"/>
                        </a:rPr>
                        <a:t> important,</a:t>
                      </a:r>
                    </a:p>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kern="1200" cap="none" normalizeH="0" baseline="0" dirty="0" smtClean="0">
                          <a:ln>
                            <a:noFill/>
                          </a:ln>
                          <a:solidFill>
                            <a:srgbClr val="003366"/>
                          </a:solidFill>
                          <a:effectLst/>
                          <a:latin typeface="+mn-lt"/>
                          <a:ea typeface="+mn-ea"/>
                          <a:cs typeface="+mn-cs"/>
                        </a:rPr>
                        <a:t>Systemic levels low</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Sheep</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Yes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50 days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Sow </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No</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n/a</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Human</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Yes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003366"/>
                          </a:solidFill>
                          <a:effectLst/>
                          <a:latin typeface="+mj-lt"/>
                        </a:rPr>
                        <a:t>60-70 days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032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3366"/>
                          </a:solidFill>
                          <a:effectLst/>
                          <a:latin typeface="Verdana" pitchFamily="34" charset="0"/>
                        </a:rPr>
                        <a:t>Cow</a:t>
                      </a:r>
                      <a:endParaRPr kumimoji="0" lang="en-GB" sz="1600" b="0" i="0" u="none" strike="noStrike" cap="none" normalizeH="0" baseline="0" dirty="0" smtClean="0">
                        <a:ln>
                          <a:noFill/>
                        </a:ln>
                        <a:solidFill>
                          <a:srgbClr val="003366"/>
                        </a:solidFill>
                        <a:effectLst/>
                        <a:latin typeface="Verdana" pitchFamily="34"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0000"/>
                          </a:solidFill>
                          <a:effectLst/>
                          <a:latin typeface="+mj-lt"/>
                        </a:rPr>
                        <a:t>Yes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rgbClr val="FF0000"/>
                          </a:solidFill>
                          <a:effectLst/>
                          <a:latin typeface="+mj-lt"/>
                        </a:rPr>
                        <a:t>200 days</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1472" y="210901"/>
            <a:ext cx="8572560" cy="646331"/>
          </a:xfrm>
          <a:prstGeom prst="rect">
            <a:avLst/>
          </a:prstGeom>
          <a:solidFill>
            <a:schemeClr val="bg1"/>
          </a:solidFill>
        </p:spPr>
        <p:txBody>
          <a:bodyPr wrap="square" rtlCol="0">
            <a:spAutoFit/>
          </a:bodyPr>
          <a:lstStyle/>
          <a:p>
            <a:pPr algn="just"/>
            <a:r>
              <a:rPr lang="en-GB" sz="1800" dirty="0" smtClean="0"/>
              <a:t>Task 2: </a:t>
            </a:r>
            <a:r>
              <a:rPr lang="en-GB" sz="1800" b="0" dirty="0" smtClean="0"/>
              <a:t>Complete the table indicating the incidence, possible causes and clinical management of </a:t>
            </a:r>
            <a:r>
              <a:rPr lang="en-GB" sz="1800" b="0" dirty="0" err="1" smtClean="0"/>
              <a:t>pseudopregnancy</a:t>
            </a:r>
            <a:r>
              <a:rPr lang="en-GB" sz="1800" b="0" dirty="0" smtClean="0"/>
              <a:t> in the following species:</a:t>
            </a:r>
            <a:endParaRPr lang="en-GB" sz="1800" b="0" dirty="0"/>
          </a:p>
        </p:txBody>
      </p:sp>
      <p:graphicFrame>
        <p:nvGraphicFramePr>
          <p:cNvPr id="5" name="Table 4"/>
          <p:cNvGraphicFramePr>
            <a:graphicFrameLocks noGrp="1"/>
          </p:cNvGraphicFramePr>
          <p:nvPr/>
        </p:nvGraphicFramePr>
        <p:xfrm>
          <a:off x="500034" y="1071546"/>
          <a:ext cx="8572530" cy="5432994"/>
        </p:xfrm>
        <a:graphic>
          <a:graphicData uri="http://schemas.openxmlformats.org/drawingml/2006/table">
            <a:tbl>
              <a:tblPr/>
              <a:tblGrid>
                <a:gridCol w="1714506"/>
                <a:gridCol w="1714506"/>
                <a:gridCol w="1714506"/>
                <a:gridCol w="1714506"/>
                <a:gridCol w="1714506"/>
              </a:tblGrid>
              <a:tr h="261104">
                <a:tc>
                  <a:txBody>
                    <a:bodyPr/>
                    <a:lstStyle/>
                    <a:p>
                      <a:pPr algn="ctr" fontAlgn="ctr">
                        <a:spcAft>
                          <a:spcPts val="0"/>
                        </a:spcAft>
                      </a:pPr>
                      <a:r>
                        <a:rPr lang="en-GB" sz="1200" b="1" dirty="0">
                          <a:latin typeface="Verdana"/>
                        </a:rPr>
                        <a:t>Species</a:t>
                      </a:r>
                      <a:endParaRPr lang="en-GB" sz="1200" dirty="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b="1">
                          <a:latin typeface="Verdana"/>
                        </a:rPr>
                        <a:t>Incidence</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b="1">
                          <a:latin typeface="Verdana"/>
                        </a:rPr>
                        <a:t>Assoc with preg loss</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b="1">
                          <a:latin typeface="Verdana"/>
                        </a:rPr>
                        <a:t>Likely causes</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b="1">
                          <a:latin typeface="Verdana"/>
                        </a:rPr>
                        <a:t>Clinical management</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1104">
                <a:tc rowSpan="2">
                  <a:txBody>
                    <a:bodyPr/>
                    <a:lstStyle/>
                    <a:p>
                      <a:pPr algn="ctr" fontAlgn="ctr">
                        <a:spcAft>
                          <a:spcPts val="0"/>
                        </a:spcAft>
                      </a:pPr>
                      <a:r>
                        <a:rPr lang="en-GB" sz="1200" b="1">
                          <a:latin typeface="Verdana"/>
                        </a:rPr>
                        <a:t>Goat</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spcAft>
                          <a:spcPts val="0"/>
                        </a:spcAft>
                      </a:pPr>
                      <a:r>
                        <a:rPr lang="en-GB" sz="1200">
                          <a:solidFill>
                            <a:srgbClr val="FF0000"/>
                          </a:solidFill>
                          <a:latin typeface="Verdana"/>
                        </a:rPr>
                        <a:t>Variable: </a:t>
                      </a:r>
                    </a:p>
                    <a:p>
                      <a:pPr algn="ctr" fontAlgn="ctr">
                        <a:spcAft>
                          <a:spcPts val="0"/>
                        </a:spcAft>
                      </a:pPr>
                      <a:r>
                        <a:rPr lang="en-GB" sz="1200">
                          <a:solidFill>
                            <a:srgbClr val="FF0000"/>
                          </a:solidFill>
                          <a:latin typeface="Verdana"/>
                        </a:rPr>
                        <a:t>2 – 20% of goats per year</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a:solidFill>
                            <a:srgbClr val="FF0000"/>
                          </a:solidFill>
                          <a:latin typeface="Verdana"/>
                        </a:rPr>
                        <a:t>Failure of CL regression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solidFill>
                            <a:srgbClr val="FF0000"/>
                          </a:solidFill>
                          <a:latin typeface="Verdana"/>
                        </a:rPr>
                        <a:t>Admin of PG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1655">
                <a:tc vMerge="1">
                  <a:txBody>
                    <a:bodyPr/>
                    <a:lstStyle/>
                    <a:p>
                      <a:endParaRPr lang="en-GB"/>
                    </a:p>
                  </a:txBody>
                  <a:tcPr/>
                </a:tc>
                <a:tc vMerge="1">
                  <a:txBody>
                    <a:bodyPr/>
                    <a:lstStyle/>
                    <a:p>
                      <a:endParaRPr lang="en-GB"/>
                    </a:p>
                  </a:txBody>
                  <a:tcPr/>
                </a:tc>
                <a:tc>
                  <a:txBody>
                    <a:bodyPr/>
                    <a:lstStyle/>
                    <a:p>
                      <a:pPr algn="ctr" fontAlgn="ctr">
                        <a:spcAft>
                          <a:spcPts val="0"/>
                        </a:spcAft>
                      </a:pPr>
                      <a:r>
                        <a:rPr lang="en-GB" sz="1200">
                          <a:latin typeface="Verdana"/>
                        </a:rPr>
                        <a:t>Yes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err="1">
                          <a:solidFill>
                            <a:srgbClr val="FF0000"/>
                          </a:solidFill>
                          <a:latin typeface="Verdana"/>
                        </a:rPr>
                        <a:t>Preg</a:t>
                      </a:r>
                      <a:r>
                        <a:rPr lang="en-GB" sz="1200" dirty="0">
                          <a:solidFill>
                            <a:srgbClr val="FF0000"/>
                          </a:solidFill>
                          <a:latin typeface="Verdana"/>
                        </a:rPr>
                        <a:t> loss &amp; failure of CL regression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solidFill>
                            <a:srgbClr val="FF0000"/>
                          </a:solidFill>
                          <a:latin typeface="Verdana"/>
                        </a:rPr>
                        <a:t>Admin of PG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783309">
                <a:tc>
                  <a:txBody>
                    <a:bodyPr/>
                    <a:lstStyle/>
                    <a:p>
                      <a:pPr algn="ctr" fontAlgn="ctr">
                        <a:spcAft>
                          <a:spcPts val="0"/>
                        </a:spcAft>
                      </a:pPr>
                      <a:r>
                        <a:rPr lang="en-GB" sz="1200" b="1">
                          <a:latin typeface="Verdana"/>
                        </a:rPr>
                        <a:t>Dog</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a:solidFill>
                            <a:srgbClr val="FF0000"/>
                          </a:solidFill>
                          <a:latin typeface="Verdana"/>
                        </a:rPr>
                        <a:t>All non-</a:t>
                      </a:r>
                      <a:r>
                        <a:rPr lang="en-GB" sz="1200" dirty="0" err="1">
                          <a:solidFill>
                            <a:srgbClr val="FF0000"/>
                          </a:solidFill>
                          <a:latin typeface="Verdana"/>
                        </a:rPr>
                        <a:t>preg</a:t>
                      </a:r>
                      <a:r>
                        <a:rPr lang="en-GB" sz="1200" dirty="0">
                          <a:solidFill>
                            <a:srgbClr val="FF0000"/>
                          </a:solidFill>
                          <a:latin typeface="Verdana"/>
                        </a:rPr>
                        <a:t> bitches but with variable clinical signs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a:latin typeface="Verdana"/>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solidFill>
                            <a:srgbClr val="FF0000"/>
                          </a:solidFill>
                          <a:latin typeface="Verdana"/>
                        </a:rPr>
                        <a:t>Normal non-preg luteal phase similar to pregnant lut phase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a:solidFill>
                            <a:srgbClr val="FF0000"/>
                          </a:solidFill>
                          <a:latin typeface="Verdana"/>
                        </a:rPr>
                        <a:t>Not required but clinical signs can be treated with </a:t>
                      </a:r>
                      <a:r>
                        <a:rPr lang="en-GB" sz="1200" dirty="0" err="1">
                          <a:solidFill>
                            <a:srgbClr val="FF0000"/>
                          </a:solidFill>
                          <a:latin typeface="Verdana"/>
                        </a:rPr>
                        <a:t>prolactin</a:t>
                      </a:r>
                      <a:r>
                        <a:rPr lang="en-GB" sz="1200" dirty="0">
                          <a:solidFill>
                            <a:srgbClr val="FF0000"/>
                          </a:solidFill>
                          <a:latin typeface="Verdana"/>
                        </a:rPr>
                        <a:t> inhibitors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2757">
                <a:tc rowSpan="2">
                  <a:txBody>
                    <a:bodyPr/>
                    <a:lstStyle/>
                    <a:p>
                      <a:pPr algn="ctr" fontAlgn="ctr">
                        <a:spcAft>
                          <a:spcPts val="0"/>
                        </a:spcAft>
                      </a:pPr>
                      <a:r>
                        <a:rPr lang="en-GB" sz="1200" b="1">
                          <a:latin typeface="Verdana"/>
                        </a:rPr>
                        <a:t>Mare</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spcAft>
                          <a:spcPts val="0"/>
                        </a:spcAft>
                      </a:pPr>
                      <a:r>
                        <a:rPr lang="en-GB" sz="1200" dirty="0">
                          <a:solidFill>
                            <a:srgbClr val="FF0000"/>
                          </a:solidFill>
                          <a:latin typeface="Verdana"/>
                        </a:rPr>
                        <a:t>Up to 20% based on embryos loss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Yes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solidFill>
                            <a:srgbClr val="FF0000"/>
                          </a:solidFill>
                          <a:latin typeface="Verdana"/>
                        </a:rPr>
                        <a:t>Type I</a:t>
                      </a:r>
                    </a:p>
                    <a:p>
                      <a:pPr algn="ctr" fontAlgn="ctr">
                        <a:spcAft>
                          <a:spcPts val="0"/>
                        </a:spcAft>
                      </a:pPr>
                      <a:r>
                        <a:rPr lang="en-GB" sz="1200">
                          <a:solidFill>
                            <a:srgbClr val="FF0000"/>
                          </a:solidFill>
                          <a:latin typeface="Verdana"/>
                        </a:rPr>
                        <a:t>Preg loss after mat recog but before end cups form</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solidFill>
                            <a:srgbClr val="FF0000"/>
                          </a:solidFill>
                          <a:latin typeface="Verdana"/>
                        </a:rPr>
                        <a:t>Admin of PG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652757">
                <a:tc vMerge="1">
                  <a:txBody>
                    <a:bodyPr/>
                    <a:lstStyle/>
                    <a:p>
                      <a:endParaRPr lang="en-GB"/>
                    </a:p>
                  </a:txBody>
                  <a:tcPr/>
                </a:tc>
                <a:tc vMerge="1">
                  <a:txBody>
                    <a:bodyPr/>
                    <a:lstStyle/>
                    <a:p>
                      <a:endParaRPr lang="en-GB"/>
                    </a:p>
                  </a:txBody>
                  <a:tcPr/>
                </a:tc>
                <a:tc>
                  <a:txBody>
                    <a:bodyPr/>
                    <a:lstStyle/>
                    <a:p>
                      <a:pPr algn="ctr" fontAlgn="ctr">
                        <a:spcAft>
                          <a:spcPts val="0"/>
                        </a:spcAft>
                      </a:pPr>
                      <a:r>
                        <a:rPr lang="en-GB" sz="1200">
                          <a:latin typeface="Verdana"/>
                        </a:rPr>
                        <a:t>Yes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solidFill>
                            <a:srgbClr val="FF0000"/>
                          </a:solidFill>
                          <a:latin typeface="Verdana"/>
                        </a:rPr>
                        <a:t>Type 2</a:t>
                      </a:r>
                    </a:p>
                    <a:p>
                      <a:pPr algn="ctr" fontAlgn="ctr">
                        <a:spcAft>
                          <a:spcPts val="0"/>
                        </a:spcAft>
                      </a:pPr>
                      <a:r>
                        <a:rPr lang="en-GB" sz="1200">
                          <a:solidFill>
                            <a:srgbClr val="FF0000"/>
                          </a:solidFill>
                          <a:latin typeface="Verdana"/>
                        </a:rPr>
                        <a:t>Preg loss after end cups form but before d120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a:solidFill>
                            <a:srgbClr val="FF0000"/>
                          </a:solidFill>
                          <a:latin typeface="Verdana"/>
                        </a:rPr>
                        <a:t>Non available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1655">
                <a:tc rowSpan="2">
                  <a:txBody>
                    <a:bodyPr/>
                    <a:lstStyle/>
                    <a:p>
                      <a:pPr algn="ctr" fontAlgn="ctr">
                        <a:spcAft>
                          <a:spcPts val="0"/>
                        </a:spcAft>
                      </a:pPr>
                      <a:r>
                        <a:rPr lang="en-GB" sz="1200" b="1">
                          <a:latin typeface="Verdana"/>
                        </a:rPr>
                        <a:t>Queen</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spcAft>
                          <a:spcPts val="0"/>
                        </a:spcAft>
                      </a:pPr>
                      <a:r>
                        <a:rPr lang="en-GB" sz="1200">
                          <a:latin typeface="Verdana"/>
                        </a:rPr>
                        <a:t>20% of queens have 1 episode per year of spontaneous ovulation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Ovulation without fertilisation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Non required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91655">
                <a:tc vMerge="1">
                  <a:txBody>
                    <a:bodyPr/>
                    <a:lstStyle/>
                    <a:p>
                      <a:endParaRPr lang="en-GB"/>
                    </a:p>
                  </a:txBody>
                  <a:tcPr/>
                </a:tc>
                <a:tc vMerge="1">
                  <a:txBody>
                    <a:bodyPr/>
                    <a:lstStyle/>
                    <a:p>
                      <a:endParaRPr lang="en-GB"/>
                    </a:p>
                  </a:txBody>
                  <a:tcPr/>
                </a:tc>
                <a:tc>
                  <a:txBody>
                    <a:bodyPr/>
                    <a:lstStyle/>
                    <a:p>
                      <a:pPr algn="ctr" fontAlgn="ctr">
                        <a:spcAft>
                          <a:spcPts val="0"/>
                        </a:spcAft>
                      </a:pPr>
                      <a:r>
                        <a:rPr lang="en-GB" sz="1200">
                          <a:latin typeface="Verdana"/>
                        </a:rPr>
                        <a:t>Yes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Pregnancy loss after fertilisation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Non required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6379">
                <a:tc rowSpan="2">
                  <a:txBody>
                    <a:bodyPr/>
                    <a:lstStyle/>
                    <a:p>
                      <a:pPr algn="ctr" fontAlgn="ctr">
                        <a:spcAft>
                          <a:spcPts val="0"/>
                        </a:spcAft>
                      </a:pPr>
                      <a:r>
                        <a:rPr lang="en-GB" sz="1200" b="1">
                          <a:latin typeface="Verdana"/>
                        </a:rPr>
                        <a:t>Sow</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spcAft>
                          <a:spcPts val="0"/>
                        </a:spcAft>
                      </a:pPr>
                      <a:r>
                        <a:rPr lang="en-GB" sz="1200">
                          <a:latin typeface="Verdana"/>
                        </a:rPr>
                        <a:t>Variable and mainly associated with infectious disease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No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a:solidFill>
                            <a:schemeClr val="tx1"/>
                          </a:solidFill>
                          <a:latin typeface="Verdana"/>
                        </a:rPr>
                        <a:t>Failure of CL regression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fontAlgn="ctr">
                        <a:spcAft>
                          <a:spcPts val="0"/>
                        </a:spcAft>
                      </a:pPr>
                      <a:r>
                        <a:rPr lang="en-GB" sz="1200" dirty="0">
                          <a:solidFill>
                            <a:srgbClr val="FF0000"/>
                          </a:solidFill>
                          <a:latin typeface="Verdana"/>
                        </a:rPr>
                        <a:t>Admin of PG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326379">
                <a:tc vMerge="1">
                  <a:txBody>
                    <a:bodyPr/>
                    <a:lstStyle/>
                    <a:p>
                      <a:endParaRPr lang="en-GB"/>
                    </a:p>
                  </a:txBody>
                  <a:tcPr/>
                </a:tc>
                <a:tc vMerge="1">
                  <a:txBody>
                    <a:bodyPr/>
                    <a:lstStyle/>
                    <a:p>
                      <a:endParaRPr lang="en-GB"/>
                    </a:p>
                  </a:txBody>
                  <a:tcPr/>
                </a:tc>
                <a:tc>
                  <a:txBody>
                    <a:bodyPr/>
                    <a:lstStyle/>
                    <a:p>
                      <a:pPr algn="ctr" fontAlgn="ctr">
                        <a:spcAft>
                          <a:spcPts val="0"/>
                        </a:spcAft>
                      </a:pPr>
                      <a:r>
                        <a:rPr lang="en-GB" sz="1200">
                          <a:latin typeface="Verdana"/>
                        </a:rPr>
                        <a:t>Yes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err="1">
                          <a:solidFill>
                            <a:srgbClr val="FF0000"/>
                          </a:solidFill>
                          <a:latin typeface="Verdana"/>
                        </a:rPr>
                        <a:t>Preg</a:t>
                      </a:r>
                      <a:r>
                        <a:rPr lang="en-GB" sz="1200" dirty="0">
                          <a:solidFill>
                            <a:srgbClr val="FF0000"/>
                          </a:solidFill>
                          <a:latin typeface="Verdana"/>
                        </a:rPr>
                        <a:t> loss &amp; failure of CL regression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endParaRPr lang="en-GB"/>
                    </a:p>
                  </a:txBody>
                  <a:tcPr/>
                </a:tc>
              </a:tr>
              <a:tr h="522206">
                <a:tc>
                  <a:txBody>
                    <a:bodyPr/>
                    <a:lstStyle/>
                    <a:p>
                      <a:pPr algn="ctr" fontAlgn="ctr">
                        <a:spcAft>
                          <a:spcPts val="0"/>
                        </a:spcAft>
                      </a:pPr>
                      <a:r>
                        <a:rPr lang="en-GB" sz="1200" b="1">
                          <a:latin typeface="Verdana"/>
                        </a:rPr>
                        <a:t>Dolphin</a:t>
                      </a:r>
                      <a:endParaRPr lang="en-GB" sz="1200">
                        <a:latin typeface="Verdana"/>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Unknown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Both observed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a:latin typeface="Verdana"/>
                        </a:rPr>
                        <a:t>Either failure of CL regression or preg loss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spcAft>
                          <a:spcPts val="0"/>
                        </a:spcAft>
                      </a:pPr>
                      <a:r>
                        <a:rPr lang="en-GB" sz="1200" dirty="0">
                          <a:latin typeface="Verdana"/>
                        </a:rPr>
                        <a:t>Presumably PG admin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1433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720725" y="179388"/>
            <a:ext cx="6346825" cy="1143000"/>
          </a:xfrm>
        </p:spPr>
        <p:txBody>
          <a:bodyPr anchor="t"/>
          <a:lstStyle/>
          <a:p>
            <a:pPr eaLnBrk="1" hangingPunct="1"/>
            <a:r>
              <a:rPr lang="en-US" sz="3000" smtClean="0">
                <a:solidFill>
                  <a:srgbClr val="FF0000"/>
                </a:solidFill>
              </a:rPr>
              <a:t>Take home messages</a:t>
            </a:r>
          </a:p>
        </p:txBody>
      </p:sp>
      <p:sp>
        <p:nvSpPr>
          <p:cNvPr id="19459" name="Rectangle 3"/>
          <p:cNvSpPr txBox="1">
            <a:spLocks noChangeArrowheads="1"/>
          </p:cNvSpPr>
          <p:nvPr/>
        </p:nvSpPr>
        <p:spPr bwMode="auto">
          <a:xfrm>
            <a:off x="467544" y="1124744"/>
            <a:ext cx="8328369" cy="4873625"/>
          </a:xfrm>
          <a:prstGeom prst="rect">
            <a:avLst/>
          </a:prstGeom>
          <a:noFill/>
          <a:ln w="9525">
            <a:noFill/>
            <a:miter lim="800000"/>
            <a:headEnd/>
            <a:tailEnd/>
          </a:ln>
        </p:spPr>
        <p:txBody>
          <a:bodyPr/>
          <a:lstStyle/>
          <a:p>
            <a:pPr marL="342900" indent="-342900">
              <a:spcBef>
                <a:spcPct val="20000"/>
              </a:spcBef>
              <a:buFontTx/>
              <a:buChar char="•"/>
            </a:pPr>
            <a:r>
              <a:rPr lang="en-GB" sz="2000" b="0" dirty="0" smtClean="0">
                <a:solidFill>
                  <a:srgbClr val="FF0000"/>
                </a:solidFill>
              </a:rPr>
              <a:t>There are important differences in the endocrinology of </a:t>
            </a:r>
            <a:r>
              <a:rPr lang="en-GB" sz="2000" b="0" dirty="0" err="1" smtClean="0">
                <a:solidFill>
                  <a:srgbClr val="FF0000"/>
                </a:solidFill>
              </a:rPr>
              <a:t>pseudopregnancy</a:t>
            </a:r>
            <a:r>
              <a:rPr lang="en-GB" sz="2000" b="0" dirty="0" smtClean="0">
                <a:solidFill>
                  <a:srgbClr val="FF0000"/>
                </a:solidFill>
              </a:rPr>
              <a:t> across species.</a:t>
            </a:r>
          </a:p>
          <a:p>
            <a:pPr marL="342900" indent="-342900">
              <a:spcBef>
                <a:spcPct val="20000"/>
              </a:spcBef>
              <a:buFontTx/>
              <a:buChar char="•"/>
            </a:pPr>
            <a:r>
              <a:rPr lang="en-GB" sz="2000" b="0" dirty="0" err="1" smtClean="0">
                <a:solidFill>
                  <a:srgbClr val="FF0000"/>
                </a:solidFill>
              </a:rPr>
              <a:t>Pseudopregnancy</a:t>
            </a:r>
            <a:r>
              <a:rPr lang="en-GB" sz="2000" b="0" dirty="0" smtClean="0">
                <a:solidFill>
                  <a:srgbClr val="FF0000"/>
                </a:solidFill>
              </a:rPr>
              <a:t> </a:t>
            </a:r>
            <a:r>
              <a:rPr lang="en-GB" sz="2000" b="0" dirty="0" smtClean="0">
                <a:solidFill>
                  <a:srgbClr val="FF0000"/>
                </a:solidFill>
              </a:rPr>
              <a:t>due to failure of luteal regression may occur following a non-pregnant cycle </a:t>
            </a:r>
            <a:r>
              <a:rPr lang="en-GB" sz="2000" b="0" dirty="0" smtClean="0">
                <a:solidFill>
                  <a:srgbClr val="FF0000"/>
                </a:solidFill>
              </a:rPr>
              <a:t>(goat, mare type 1, sow, queen) or </a:t>
            </a:r>
            <a:r>
              <a:rPr lang="en-GB" sz="2000" b="0" dirty="0" smtClean="0">
                <a:solidFill>
                  <a:srgbClr val="FF0000"/>
                </a:solidFill>
              </a:rPr>
              <a:t>following pregnancy </a:t>
            </a:r>
            <a:r>
              <a:rPr lang="en-GB" sz="2000" b="0" dirty="0" smtClean="0">
                <a:solidFill>
                  <a:srgbClr val="FF0000"/>
                </a:solidFill>
              </a:rPr>
              <a:t>loss (goat, sow, queen). </a:t>
            </a:r>
          </a:p>
          <a:p>
            <a:pPr marL="800100" lvl="1" indent="-342900">
              <a:spcBef>
                <a:spcPct val="20000"/>
              </a:spcBef>
              <a:buFontTx/>
              <a:buChar char="•"/>
            </a:pPr>
            <a:r>
              <a:rPr lang="en-GB" sz="2000" b="0" dirty="0" smtClean="0">
                <a:solidFill>
                  <a:srgbClr val="FF0000"/>
                </a:solidFill>
              </a:rPr>
              <a:t>Note: Q</a:t>
            </a:r>
            <a:r>
              <a:rPr lang="en-GB" sz="2000" b="0" dirty="0" smtClean="0">
                <a:solidFill>
                  <a:srgbClr val="FF0000"/>
                </a:solidFill>
              </a:rPr>
              <a:t>ueen is induced </a:t>
            </a:r>
            <a:r>
              <a:rPr lang="en-GB" sz="2000" b="0" dirty="0" err="1" smtClean="0">
                <a:solidFill>
                  <a:srgbClr val="FF0000"/>
                </a:solidFill>
              </a:rPr>
              <a:t>ovulator</a:t>
            </a:r>
            <a:r>
              <a:rPr lang="en-GB" sz="2000" b="0" dirty="0" smtClean="0">
                <a:solidFill>
                  <a:srgbClr val="FF0000"/>
                </a:solidFill>
              </a:rPr>
              <a:t>. </a:t>
            </a:r>
          </a:p>
          <a:p>
            <a:pPr marL="342900" indent="-342900">
              <a:spcBef>
                <a:spcPct val="20000"/>
              </a:spcBef>
              <a:buFontTx/>
              <a:buChar char="•"/>
            </a:pPr>
            <a:r>
              <a:rPr lang="en-GB" sz="2000" b="0" dirty="0" smtClean="0">
                <a:solidFill>
                  <a:srgbClr val="FF0000"/>
                </a:solidFill>
              </a:rPr>
              <a:t>The </a:t>
            </a:r>
            <a:r>
              <a:rPr lang="en-GB" sz="2000" b="0" dirty="0" smtClean="0">
                <a:solidFill>
                  <a:srgbClr val="FF0000"/>
                </a:solidFill>
              </a:rPr>
              <a:t>clinical treatment of a majority of cases of </a:t>
            </a:r>
            <a:r>
              <a:rPr lang="en-GB" sz="2000" b="0" dirty="0" err="1" smtClean="0">
                <a:solidFill>
                  <a:srgbClr val="FF0000"/>
                </a:solidFill>
              </a:rPr>
              <a:t>pseudopregnancy</a:t>
            </a:r>
            <a:r>
              <a:rPr lang="en-GB" sz="2000" b="0" dirty="0" smtClean="0">
                <a:solidFill>
                  <a:srgbClr val="FF0000"/>
                </a:solidFill>
              </a:rPr>
              <a:t> is the administration of prostaglandin to induce </a:t>
            </a:r>
            <a:r>
              <a:rPr lang="en-GB" sz="2000" b="0" dirty="0" err="1" smtClean="0">
                <a:solidFill>
                  <a:srgbClr val="FF0000"/>
                </a:solidFill>
              </a:rPr>
              <a:t>luteolysis</a:t>
            </a:r>
            <a:r>
              <a:rPr lang="en-GB" sz="2000" b="0" dirty="0" smtClean="0">
                <a:solidFill>
                  <a:srgbClr val="FF0000"/>
                </a:solidFill>
              </a:rPr>
              <a:t> (goat, mare type 1, sow). </a:t>
            </a:r>
            <a:endParaRPr lang="en-GB" sz="2000" b="0" dirty="0" smtClean="0">
              <a:solidFill>
                <a:srgbClr val="FF0000"/>
              </a:solidFill>
            </a:endParaRPr>
          </a:p>
          <a:p>
            <a:pPr marL="342900" indent="-342900">
              <a:spcBef>
                <a:spcPct val="20000"/>
              </a:spcBef>
              <a:buFontTx/>
              <a:buChar char="•"/>
            </a:pPr>
            <a:r>
              <a:rPr lang="en-GB" sz="2000" b="0" dirty="0" smtClean="0">
                <a:solidFill>
                  <a:srgbClr val="FF0000"/>
                </a:solidFill>
              </a:rPr>
              <a:t>Prostaglandin treatment for </a:t>
            </a:r>
            <a:r>
              <a:rPr lang="en-GB" sz="2000" b="0" dirty="0" err="1" smtClean="0">
                <a:solidFill>
                  <a:srgbClr val="FF0000"/>
                </a:solidFill>
              </a:rPr>
              <a:t>pseudopregnancy</a:t>
            </a:r>
            <a:r>
              <a:rPr lang="en-GB" sz="2000" b="0" dirty="0" smtClean="0">
                <a:solidFill>
                  <a:srgbClr val="FF0000"/>
                </a:solidFill>
              </a:rPr>
              <a:t> is not effective in the mare following endometrial cup formation.</a:t>
            </a:r>
          </a:p>
          <a:p>
            <a:pPr marL="342900" indent="-342900">
              <a:spcBef>
                <a:spcPct val="20000"/>
              </a:spcBef>
              <a:buFontTx/>
              <a:buChar char="•"/>
            </a:pPr>
            <a:r>
              <a:rPr lang="en-GB" sz="2000" b="0" dirty="0" err="1" smtClean="0">
                <a:solidFill>
                  <a:srgbClr val="FF0000"/>
                </a:solidFill>
              </a:rPr>
              <a:t>Pseusopregnancy</a:t>
            </a:r>
            <a:r>
              <a:rPr lang="en-GB" sz="2000" b="0" dirty="0" smtClean="0">
                <a:solidFill>
                  <a:srgbClr val="FF0000"/>
                </a:solidFill>
              </a:rPr>
              <a:t> occurs in all non-pregnant bitches since the prolonged </a:t>
            </a:r>
            <a:r>
              <a:rPr lang="en-GB" sz="2000" b="0" dirty="0" err="1" smtClean="0">
                <a:solidFill>
                  <a:srgbClr val="FF0000"/>
                </a:solidFill>
              </a:rPr>
              <a:t>luteal</a:t>
            </a:r>
            <a:r>
              <a:rPr lang="en-GB" sz="2000" b="0" dirty="0" smtClean="0">
                <a:solidFill>
                  <a:srgbClr val="FF0000"/>
                </a:solidFill>
              </a:rPr>
              <a:t> phase mimics pregnancy.</a:t>
            </a:r>
          </a:p>
          <a:p>
            <a:pPr marL="342900" indent="-342900">
              <a:spcBef>
                <a:spcPct val="20000"/>
              </a:spcBef>
              <a:buFontTx/>
              <a:buChar char="•"/>
            </a:pPr>
            <a:r>
              <a:rPr lang="en-GB" sz="2000" b="0" dirty="0" smtClean="0">
                <a:solidFill>
                  <a:srgbClr val="FF0000"/>
                </a:solidFill>
              </a:rPr>
              <a:t>Clinical management of </a:t>
            </a:r>
            <a:r>
              <a:rPr lang="en-GB" sz="2000" b="0" dirty="0" err="1" smtClean="0">
                <a:solidFill>
                  <a:srgbClr val="FF0000"/>
                </a:solidFill>
              </a:rPr>
              <a:t>pseudopregnancy</a:t>
            </a:r>
            <a:r>
              <a:rPr lang="en-GB" sz="2000" b="0" dirty="0" smtClean="0">
                <a:solidFill>
                  <a:srgbClr val="FF0000"/>
                </a:solidFill>
              </a:rPr>
              <a:t> in the bitch and queen is not normally necessary.</a:t>
            </a:r>
            <a:endParaRPr lang="en-US" sz="2000" b="0"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Resources</a:t>
            </a:r>
            <a:endParaRPr lang="en-GB" dirty="0"/>
          </a:p>
        </p:txBody>
      </p:sp>
      <p:sp>
        <p:nvSpPr>
          <p:cNvPr id="3" name="Content Placeholder 2"/>
          <p:cNvSpPr>
            <a:spLocks noGrp="1"/>
          </p:cNvSpPr>
          <p:nvPr>
            <p:ph idx="1"/>
          </p:nvPr>
        </p:nvSpPr>
        <p:spPr/>
        <p:txBody>
          <a:bodyPr/>
          <a:lstStyle/>
          <a:p>
            <a:r>
              <a:rPr lang="en-GB" sz="2400" dirty="0" smtClean="0"/>
              <a:t>Pathways to Pregnancy and Parturition. Second revised edition, </a:t>
            </a:r>
            <a:r>
              <a:rPr lang="en-GB" sz="2400" dirty="0" err="1" smtClean="0"/>
              <a:t>Senger</a:t>
            </a:r>
            <a:r>
              <a:rPr lang="en-GB" sz="2400" dirty="0" smtClean="0"/>
              <a:t> PL, 2003</a:t>
            </a:r>
          </a:p>
          <a:p>
            <a:r>
              <a:rPr lang="en-GB" sz="2400" dirty="0" smtClean="0"/>
              <a:t>Arthur’s Veterinary Reproduction and Obstetrics, Ed. </a:t>
            </a:r>
            <a:r>
              <a:rPr lang="en-GB" sz="2400" dirty="0" err="1" smtClean="0"/>
              <a:t>Noakes</a:t>
            </a:r>
            <a:r>
              <a:rPr lang="en-GB" sz="2400" dirty="0" smtClean="0"/>
              <a:t> DE, Parkinson TJ, England GCW. Chapter </a:t>
            </a:r>
            <a:r>
              <a:rPr lang="en-GB" sz="2400" dirty="0"/>
              <a:t>25. </a:t>
            </a:r>
            <a:endParaRPr lang="en-GB" sz="2400" dirty="0" smtClean="0"/>
          </a:p>
          <a:p>
            <a:r>
              <a:rPr lang="en-GB" sz="2400" dirty="0" smtClean="0"/>
              <a:t>“In Practice” articles</a:t>
            </a:r>
            <a:endParaRPr lang="en-GB" sz="2400" dirty="0"/>
          </a:p>
          <a:p>
            <a:endParaRPr lang="en-GB" dirty="0" smtClean="0"/>
          </a:p>
          <a:p>
            <a:pPr marL="0" indent="0">
              <a:buNone/>
            </a:pPr>
            <a:endParaRPr lang="en-GB" dirty="0"/>
          </a:p>
        </p:txBody>
      </p:sp>
    </p:spTree>
    <p:extLst>
      <p:ext uri="{BB962C8B-B14F-4D97-AF65-F5344CB8AC3E}">
        <p14:creationId xmlns:p14="http://schemas.microsoft.com/office/powerpoint/2010/main" val="2206833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20725" y="179388"/>
            <a:ext cx="8429625" cy="1143000"/>
          </a:xfrm>
        </p:spPr>
        <p:txBody>
          <a:bodyPr anchor="t"/>
          <a:lstStyle/>
          <a:p>
            <a:r>
              <a:rPr lang="en-US" sz="3000" dirty="0" smtClean="0"/>
              <a:t>Generic Learning Objectives</a:t>
            </a:r>
            <a:br>
              <a:rPr lang="en-US" sz="3000" dirty="0" smtClean="0"/>
            </a:br>
            <a:r>
              <a:rPr lang="en-US" sz="1600" i="1" dirty="0" smtClean="0"/>
              <a:t> (common to all cases in Reproduction 1 module)</a:t>
            </a:r>
            <a:endParaRPr lang="en-US" sz="1600" dirty="0" smtClean="0"/>
          </a:p>
        </p:txBody>
      </p:sp>
      <p:sp>
        <p:nvSpPr>
          <p:cNvPr id="4099" name="Rectangle 3"/>
          <p:cNvSpPr>
            <a:spLocks noGrp="1" noChangeArrowheads="1"/>
          </p:cNvSpPr>
          <p:nvPr>
            <p:ph type="body" idx="1"/>
          </p:nvPr>
        </p:nvSpPr>
        <p:spPr>
          <a:xfrm>
            <a:off x="720725" y="1260475"/>
            <a:ext cx="8099425" cy="4945063"/>
          </a:xfrm>
        </p:spPr>
        <p:txBody>
          <a:bodyPr/>
          <a:lstStyle/>
          <a:p>
            <a:pPr>
              <a:buFontTx/>
              <a:buNone/>
            </a:pPr>
            <a:r>
              <a:rPr lang="en-US" sz="2400" dirty="0" smtClean="0"/>
              <a:t>Session 1 DGL</a:t>
            </a:r>
            <a:endParaRPr lang="en-US" sz="1600" i="1" dirty="0" smtClean="0"/>
          </a:p>
          <a:p>
            <a:r>
              <a:rPr lang="en-US" sz="1600" dirty="0" smtClean="0"/>
              <a:t>To discuss key biological and husbandry issues required to progress the case.</a:t>
            </a:r>
          </a:p>
          <a:p>
            <a:endParaRPr lang="en-US" sz="1600" dirty="0" smtClean="0"/>
          </a:p>
          <a:p>
            <a:pPr>
              <a:buFontTx/>
              <a:buNone/>
            </a:pPr>
            <a:r>
              <a:rPr lang="en-US" sz="2400" dirty="0" smtClean="0"/>
              <a:t>Session 2 DGL</a:t>
            </a:r>
            <a:endParaRPr lang="en-US" sz="1600" i="1" dirty="0" smtClean="0"/>
          </a:p>
          <a:p>
            <a:r>
              <a:rPr lang="en-US" sz="1600" dirty="0" smtClean="0"/>
              <a:t>Acquisition of knowledge relating broadly to the case through completion and discussion of tasks.</a:t>
            </a:r>
          </a:p>
          <a:p>
            <a:r>
              <a:rPr lang="en-US" sz="1600" dirty="0" smtClean="0"/>
              <a:t>Discuss further biological and clinical issues and concepts that underpin the case.</a:t>
            </a:r>
          </a:p>
          <a:p>
            <a:pPr>
              <a:buFontTx/>
              <a:buNone/>
            </a:pPr>
            <a:endParaRPr lang="en-US" sz="1600" dirty="0" smtClean="0"/>
          </a:p>
          <a:p>
            <a:pPr>
              <a:buFontTx/>
              <a:buNone/>
            </a:pPr>
            <a:r>
              <a:rPr lang="en-US" sz="2400" dirty="0" smtClean="0"/>
              <a:t>Session 3 Clinical Relevance</a:t>
            </a:r>
            <a:endParaRPr lang="en-US" sz="1600" dirty="0" smtClean="0"/>
          </a:p>
          <a:p>
            <a:r>
              <a:rPr lang="en-US" sz="1600" dirty="0" smtClean="0"/>
              <a:t>To </a:t>
            </a:r>
            <a:r>
              <a:rPr lang="en-US" sz="1600" dirty="0" err="1" smtClean="0"/>
              <a:t>recognise</a:t>
            </a:r>
            <a:r>
              <a:rPr lang="en-US" sz="1600" smtClean="0"/>
              <a:t> diagnostic tests and their biological basis.</a:t>
            </a:r>
          </a:p>
          <a:p>
            <a:r>
              <a:rPr lang="en-US" sz="1600" smtClean="0"/>
              <a:t>Debating biological principles that underpin a clinical case.</a:t>
            </a:r>
          </a:p>
          <a:p>
            <a:r>
              <a:rPr lang="en-US" sz="1600" smtClean="0"/>
              <a:t>Recognising the wider issues of clinical case management.</a:t>
            </a:r>
          </a:p>
          <a:p>
            <a:pPr>
              <a:buFontTx/>
              <a:buNone/>
            </a:pPr>
            <a:endParaRPr lang="en-US" sz="24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ChangeArrowheads="1"/>
          </p:cNvSpPr>
          <p:nvPr/>
        </p:nvSpPr>
        <p:spPr bwMode="auto">
          <a:xfrm>
            <a:off x="720725" y="1279301"/>
            <a:ext cx="8229600" cy="4525963"/>
          </a:xfrm>
          <a:prstGeom prst="rect">
            <a:avLst/>
          </a:prstGeom>
          <a:noFill/>
          <a:ln w="9525">
            <a:noFill/>
            <a:miter lim="800000"/>
            <a:headEnd/>
            <a:tailEnd/>
          </a:ln>
        </p:spPr>
        <p:txBody>
          <a:bodyPr/>
          <a:lstStyle/>
          <a:p>
            <a:pPr marL="342900" indent="-342900">
              <a:spcBef>
                <a:spcPct val="20000"/>
              </a:spcBef>
              <a:buFont typeface="Verdana" pitchFamily="34" charset="0"/>
              <a:buAutoNum type="arabicPeriod"/>
            </a:pPr>
            <a:r>
              <a:rPr lang="en-US" sz="2000" b="0" dirty="0" smtClean="0">
                <a:solidFill>
                  <a:srgbClr val="003366"/>
                </a:solidFill>
              </a:rPr>
              <a:t>Briefly </a:t>
            </a:r>
            <a:r>
              <a:rPr lang="en-US" sz="2000" b="0" dirty="0" err="1" smtClean="0">
                <a:solidFill>
                  <a:srgbClr val="003366"/>
                </a:solidFill>
              </a:rPr>
              <a:t>summarise</a:t>
            </a:r>
            <a:r>
              <a:rPr lang="en-US" sz="2000" b="0" dirty="0" smtClean="0">
                <a:solidFill>
                  <a:srgbClr val="003366"/>
                </a:solidFill>
              </a:rPr>
              <a:t> the case so far to your facilitator.</a:t>
            </a:r>
          </a:p>
          <a:p>
            <a:pPr marL="342900" indent="-342900">
              <a:spcBef>
                <a:spcPct val="20000"/>
              </a:spcBef>
              <a:buFont typeface="Verdana" pitchFamily="34" charset="0"/>
              <a:buAutoNum type="arabicPeriod"/>
            </a:pPr>
            <a:r>
              <a:rPr lang="en-US" sz="2000" b="0" dirty="0" smtClean="0">
                <a:solidFill>
                  <a:srgbClr val="003366"/>
                </a:solidFill>
              </a:rPr>
              <a:t>Progress the case and answer/discuss the set questions.</a:t>
            </a:r>
          </a:p>
          <a:p>
            <a:pPr marL="342900" indent="-342900">
              <a:spcBef>
                <a:spcPct val="20000"/>
              </a:spcBef>
            </a:pPr>
            <a:endParaRPr lang="en-US" sz="2000" b="0" dirty="0">
              <a:solidFill>
                <a:srgbClr val="003366"/>
              </a:solidFill>
            </a:endParaRPr>
          </a:p>
          <a:p>
            <a:pPr marL="342900" indent="-342900">
              <a:spcBef>
                <a:spcPct val="20000"/>
              </a:spcBef>
            </a:pPr>
            <a:endParaRPr lang="en-US" sz="2000" b="0" dirty="0">
              <a:solidFill>
                <a:srgbClr val="003366"/>
              </a:solidFill>
            </a:endParaRPr>
          </a:p>
          <a:p>
            <a:pPr marL="342900" indent="-342900">
              <a:spcBef>
                <a:spcPct val="20000"/>
              </a:spcBef>
            </a:pPr>
            <a:endParaRPr lang="en-US" sz="2000" b="0" dirty="0">
              <a:solidFill>
                <a:srgbClr val="003366"/>
              </a:solidFill>
            </a:endParaRPr>
          </a:p>
          <a:p>
            <a:pPr marL="342900" indent="-342900">
              <a:spcBef>
                <a:spcPct val="20000"/>
              </a:spcBef>
            </a:pPr>
            <a:endParaRPr lang="en-US" sz="2000" b="0" dirty="0">
              <a:solidFill>
                <a:srgbClr val="003366"/>
              </a:solidFill>
            </a:endParaRPr>
          </a:p>
        </p:txBody>
      </p:sp>
      <p:sp>
        <p:nvSpPr>
          <p:cNvPr id="4" name="Rectangle 2"/>
          <p:cNvSpPr txBox="1">
            <a:spLocks noChangeArrowheads="1"/>
          </p:cNvSpPr>
          <p:nvPr/>
        </p:nvSpPr>
        <p:spPr bwMode="auto">
          <a:xfrm>
            <a:off x="720725" y="179388"/>
            <a:ext cx="6346825" cy="1143000"/>
          </a:xfrm>
          <a:prstGeom prst="rect">
            <a:avLst/>
          </a:prstGeom>
          <a:noFill/>
          <a:ln w="9525">
            <a:noFill/>
            <a:miter lim="800000"/>
            <a:headEnd/>
            <a:tailEnd/>
          </a:ln>
        </p:spPr>
        <p:txBody>
          <a:bodyPr/>
          <a:lstStyle/>
          <a:p>
            <a:pPr eaLnBrk="0" hangingPunct="0">
              <a:defRPr/>
            </a:pPr>
            <a:r>
              <a:rPr lang="en-US" sz="3000" b="0" kern="0" dirty="0">
                <a:solidFill>
                  <a:srgbClr val="003366"/>
                </a:solidFill>
                <a:latin typeface="+mj-lt"/>
                <a:ea typeface="+mj-ea"/>
                <a:cs typeface="+mj-cs"/>
              </a:rPr>
              <a:t>Student Instructions</a:t>
            </a:r>
          </a:p>
          <a:p>
            <a:pPr eaLnBrk="0" hangingPunct="0">
              <a:defRPr/>
            </a:pPr>
            <a:r>
              <a:rPr lang="en-US" sz="2000" b="0" kern="0" dirty="0">
                <a:solidFill>
                  <a:srgbClr val="003366"/>
                </a:solidFill>
                <a:latin typeface="+mj-lt"/>
                <a:ea typeface="+mj-ea"/>
                <a:cs typeface="+mj-cs"/>
              </a:rPr>
              <a:t>(Wed or Fri Clinical Relevance)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20725" y="179388"/>
            <a:ext cx="6346825" cy="1143000"/>
          </a:xfrm>
        </p:spPr>
        <p:txBody>
          <a:bodyPr anchor="t"/>
          <a:lstStyle/>
          <a:p>
            <a:r>
              <a:rPr lang="en-GB" sz="3000" smtClean="0"/>
              <a:t>Further history</a:t>
            </a:r>
          </a:p>
        </p:txBody>
      </p:sp>
      <p:sp>
        <p:nvSpPr>
          <p:cNvPr id="20483" name="Content Placeholder 2"/>
          <p:cNvSpPr>
            <a:spLocks noGrp="1"/>
          </p:cNvSpPr>
          <p:nvPr>
            <p:ph idx="1"/>
          </p:nvPr>
        </p:nvSpPr>
        <p:spPr>
          <a:xfrm>
            <a:off x="720725" y="928670"/>
            <a:ext cx="8229600" cy="1096955"/>
          </a:xfrm>
        </p:spPr>
        <p:txBody>
          <a:bodyPr/>
          <a:lstStyle/>
          <a:p>
            <a:pPr marL="0" indent="0" fontAlgn="b">
              <a:buFontTx/>
              <a:buNone/>
            </a:pPr>
            <a:r>
              <a:rPr lang="en-GB" sz="2000" dirty="0" smtClean="0"/>
              <a:t>Although your distant examination still indicated that the does were pregnant, you carry out a further ultrasound scan and observe the following:</a:t>
            </a:r>
          </a:p>
        </p:txBody>
      </p:sp>
      <p:pic>
        <p:nvPicPr>
          <p:cNvPr id="11266" name="Picture 2" descr="C:\Documents and Settings\svzrgl\Local Settings\Temporary Internet Files\Content.MSO\E7A829DC.tmp"/>
          <p:cNvPicPr>
            <a:picLocks noChangeAspect="1" noChangeArrowheads="1"/>
          </p:cNvPicPr>
          <p:nvPr/>
        </p:nvPicPr>
        <p:blipFill>
          <a:blip r:embed="rId2" cstate="print"/>
          <a:srcRect/>
          <a:stretch>
            <a:fillRect/>
          </a:stretch>
        </p:blipFill>
        <p:spPr bwMode="auto">
          <a:xfrm rot="5400000">
            <a:off x="3489443" y="2135293"/>
            <a:ext cx="4613386" cy="374441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Further history cont!</a:t>
            </a:r>
            <a:endParaRPr lang="en-GB" dirty="0"/>
          </a:p>
        </p:txBody>
      </p:sp>
      <p:sp>
        <p:nvSpPr>
          <p:cNvPr id="5" name="TextBox 4"/>
          <p:cNvSpPr txBox="1"/>
          <p:nvPr/>
        </p:nvSpPr>
        <p:spPr>
          <a:xfrm>
            <a:off x="714348" y="1785926"/>
            <a:ext cx="8001056" cy="2308324"/>
          </a:xfrm>
          <a:prstGeom prst="rect">
            <a:avLst/>
          </a:prstGeom>
          <a:noFill/>
        </p:spPr>
        <p:txBody>
          <a:bodyPr wrap="square" rtlCol="0">
            <a:spAutoFit/>
          </a:bodyPr>
          <a:lstStyle/>
          <a:p>
            <a:pPr algn="just" fontAlgn="b"/>
            <a:r>
              <a:rPr lang="en-GB" sz="1800" b="0" dirty="0" smtClean="0"/>
              <a:t>Confused about the images and the apparently normal visual appearance of the does, you decide to take a blood sample (without anticoagulant) from 6 of the animals, just in case you think about something whilst driving back to the practice.  After all, progesterone and oestrone </a:t>
            </a:r>
            <a:r>
              <a:rPr lang="en-GB" sz="1800" b="0" dirty="0" err="1" smtClean="0"/>
              <a:t>sulfate</a:t>
            </a:r>
            <a:r>
              <a:rPr lang="en-GB" sz="1800" b="0" dirty="0" smtClean="0"/>
              <a:t> levels would be informative. [Remember it is very easy to discard blood samples but it’s more difficult to collect them when, in 3 weeks time, you think about a possible diagnosis that required a blood sample!]</a:t>
            </a:r>
            <a:endParaRPr lang="en-GB" sz="1800" b="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720725" y="179388"/>
            <a:ext cx="6346825" cy="1143000"/>
          </a:xfrm>
        </p:spPr>
        <p:txBody>
          <a:bodyPr anchor="t"/>
          <a:lstStyle/>
          <a:p>
            <a:r>
              <a:rPr lang="en-GB" sz="3000" smtClean="0"/>
              <a:t>Case development biological questions</a:t>
            </a:r>
          </a:p>
        </p:txBody>
      </p:sp>
      <p:sp>
        <p:nvSpPr>
          <p:cNvPr id="25603" name="Content Placeholder 2"/>
          <p:cNvSpPr>
            <a:spLocks noGrp="1"/>
          </p:cNvSpPr>
          <p:nvPr>
            <p:ph idx="1"/>
          </p:nvPr>
        </p:nvSpPr>
        <p:spPr>
          <a:xfrm>
            <a:off x="714348" y="1285861"/>
            <a:ext cx="8229600" cy="3929089"/>
          </a:xfrm>
        </p:spPr>
        <p:txBody>
          <a:bodyPr/>
          <a:lstStyle/>
          <a:p>
            <a:pPr fontAlgn="b"/>
            <a:r>
              <a:rPr lang="en-GB" sz="2000" dirty="0" smtClean="0"/>
              <a:t>Why would measurements of oestrone </a:t>
            </a:r>
            <a:r>
              <a:rPr lang="en-GB" sz="2000" dirty="0" err="1" smtClean="0"/>
              <a:t>sulfate</a:t>
            </a:r>
            <a:r>
              <a:rPr lang="en-GB" sz="2000" dirty="0" smtClean="0"/>
              <a:t> and progesterone be informative?</a:t>
            </a:r>
          </a:p>
          <a:p>
            <a:pPr fontAlgn="b"/>
            <a:r>
              <a:rPr lang="en-GB" sz="2000" dirty="0" smtClean="0"/>
              <a:t>What is the source of progesterone in the early and late pregnant doe?</a:t>
            </a:r>
          </a:p>
          <a:p>
            <a:pPr fontAlgn="b"/>
            <a:r>
              <a:rPr lang="en-GB" sz="2000" dirty="0" err="1" smtClean="0"/>
              <a:t>Luteolysis</a:t>
            </a:r>
            <a:r>
              <a:rPr lang="en-GB" sz="2000" dirty="0" smtClean="0"/>
              <a:t> primarily involves progesterone, PGF2-alpha and </a:t>
            </a:r>
            <a:r>
              <a:rPr lang="en-GB" sz="2000" dirty="0" err="1" smtClean="0"/>
              <a:t>oxytocin</a:t>
            </a:r>
            <a:r>
              <a:rPr lang="en-GB" sz="2000" dirty="0" smtClean="0"/>
              <a:t>. What is known about the role of these factors during </a:t>
            </a:r>
            <a:r>
              <a:rPr lang="en-GB" sz="2000" dirty="0" err="1" smtClean="0"/>
              <a:t>luteolysis</a:t>
            </a:r>
            <a:r>
              <a:rPr lang="en-GB" sz="2000" dirty="0" smtClean="0"/>
              <a:t>.</a:t>
            </a:r>
          </a:p>
          <a:p>
            <a:pPr fontAlgn="b"/>
            <a:r>
              <a:rPr lang="en-GB" sz="2000" dirty="0" smtClean="0"/>
              <a:t>What type of </a:t>
            </a:r>
            <a:r>
              <a:rPr lang="en-GB" sz="2000" dirty="0" err="1" smtClean="0"/>
              <a:t>pseudopregnancy</a:t>
            </a:r>
            <a:r>
              <a:rPr lang="en-GB" sz="2000" dirty="0" smtClean="0"/>
              <a:t> occurs in the goat and how does this relate to the above factors</a:t>
            </a:r>
          </a:p>
          <a:p>
            <a:pPr fontAlgn="b"/>
            <a:r>
              <a:rPr lang="en-GB" sz="2000" dirty="0" smtClean="0"/>
              <a:t>Where does the uterine fluid come from? </a:t>
            </a:r>
          </a:p>
          <a:p>
            <a:pPr marL="457200" indent="-457200">
              <a:buFont typeface="Verdana" pitchFamily="34" charset="0"/>
              <a:buAutoNum type="arabicPeriod"/>
            </a:pPr>
            <a:endParaRPr lang="en-GB" sz="20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rPr>
              <a:t>Notes for facilitators</a:t>
            </a:r>
            <a:endParaRPr lang="en-GB" dirty="0">
              <a:solidFill>
                <a:srgbClr val="FF0000"/>
              </a:solidFill>
            </a:endParaRPr>
          </a:p>
        </p:txBody>
      </p:sp>
      <p:sp>
        <p:nvSpPr>
          <p:cNvPr id="5" name="Content Placeholder 2"/>
          <p:cNvSpPr>
            <a:spLocks noGrp="1"/>
          </p:cNvSpPr>
          <p:nvPr>
            <p:ph idx="1"/>
          </p:nvPr>
        </p:nvSpPr>
        <p:spPr>
          <a:xfrm>
            <a:off x="735013" y="1341438"/>
            <a:ext cx="8229600" cy="4031778"/>
          </a:xfrm>
        </p:spPr>
        <p:txBody>
          <a:bodyPr/>
          <a:lstStyle/>
          <a:p>
            <a:pPr fontAlgn="b"/>
            <a:r>
              <a:rPr lang="en-GB" sz="1600" dirty="0" smtClean="0">
                <a:solidFill>
                  <a:srgbClr val="FF0000"/>
                </a:solidFill>
              </a:rPr>
              <a:t>Progesterone – indicates if </a:t>
            </a:r>
            <a:r>
              <a:rPr lang="en-GB" sz="1600" dirty="0" err="1" smtClean="0">
                <a:solidFill>
                  <a:srgbClr val="FF0000"/>
                </a:solidFill>
              </a:rPr>
              <a:t>luteolysis</a:t>
            </a:r>
            <a:r>
              <a:rPr lang="en-GB" sz="1600" dirty="0" smtClean="0">
                <a:solidFill>
                  <a:srgbClr val="FF0000"/>
                </a:solidFill>
              </a:rPr>
              <a:t> has occurred</a:t>
            </a:r>
          </a:p>
          <a:p>
            <a:pPr fontAlgn="b"/>
            <a:r>
              <a:rPr lang="en-GB" sz="1600" dirty="0" smtClean="0">
                <a:solidFill>
                  <a:srgbClr val="FF0000"/>
                </a:solidFill>
              </a:rPr>
              <a:t>Oestrone </a:t>
            </a:r>
            <a:r>
              <a:rPr lang="en-GB" sz="1600" dirty="0" err="1" smtClean="0">
                <a:solidFill>
                  <a:srgbClr val="FF0000"/>
                </a:solidFill>
              </a:rPr>
              <a:t>sulfate</a:t>
            </a:r>
            <a:r>
              <a:rPr lang="en-GB" sz="1600" dirty="0" smtClean="0">
                <a:solidFill>
                  <a:srgbClr val="FF0000"/>
                </a:solidFill>
              </a:rPr>
              <a:t> – indicates if </a:t>
            </a:r>
            <a:r>
              <a:rPr lang="en-GB" sz="1600" dirty="0" smtClean="0">
                <a:solidFill>
                  <a:srgbClr val="FF0000"/>
                </a:solidFill>
              </a:rPr>
              <a:t>placental </a:t>
            </a:r>
            <a:r>
              <a:rPr lang="en-GB" sz="1600" dirty="0" smtClean="0">
                <a:solidFill>
                  <a:srgbClr val="FF0000"/>
                </a:solidFill>
              </a:rPr>
              <a:t>tissue present</a:t>
            </a:r>
          </a:p>
          <a:p>
            <a:pPr fontAlgn="b"/>
            <a:r>
              <a:rPr lang="en-GB" sz="1600" dirty="0" smtClean="0">
                <a:solidFill>
                  <a:srgbClr val="FF0000"/>
                </a:solidFill>
              </a:rPr>
              <a:t>Progesterone is produced by the CL in the goat throughout pregnancy</a:t>
            </a:r>
          </a:p>
          <a:p>
            <a:pPr fontAlgn="b"/>
            <a:r>
              <a:rPr lang="en-GB" sz="1600" dirty="0" err="1" smtClean="0">
                <a:solidFill>
                  <a:srgbClr val="FF0000"/>
                </a:solidFill>
              </a:rPr>
              <a:t>Luteolysis</a:t>
            </a:r>
            <a:r>
              <a:rPr lang="en-GB" sz="1600" dirty="0" smtClean="0">
                <a:solidFill>
                  <a:srgbClr val="FF0000"/>
                </a:solidFill>
              </a:rPr>
              <a:t> occurs when progesterone levels decline. This results in PGF2alpha release by the uterus. This is thought to occur through the expression of </a:t>
            </a:r>
            <a:r>
              <a:rPr lang="en-GB" sz="1600" dirty="0" err="1" smtClean="0">
                <a:solidFill>
                  <a:srgbClr val="FF0000"/>
                </a:solidFill>
              </a:rPr>
              <a:t>oxytocin</a:t>
            </a:r>
            <a:r>
              <a:rPr lang="en-GB" sz="1600" dirty="0" smtClean="0">
                <a:solidFill>
                  <a:srgbClr val="FF0000"/>
                </a:solidFill>
              </a:rPr>
              <a:t> receptors in the uterus (normally inhibited by progesterone). </a:t>
            </a:r>
            <a:r>
              <a:rPr lang="en-GB" sz="1600" dirty="0" err="1" smtClean="0">
                <a:solidFill>
                  <a:srgbClr val="FF0000"/>
                </a:solidFill>
              </a:rPr>
              <a:t>Oxytocin</a:t>
            </a:r>
            <a:r>
              <a:rPr lang="en-GB" sz="1600" dirty="0" smtClean="0">
                <a:solidFill>
                  <a:srgbClr val="FF0000"/>
                </a:solidFill>
              </a:rPr>
              <a:t> acting through the receptors induces PGF2a release.</a:t>
            </a:r>
          </a:p>
          <a:p>
            <a:pPr fontAlgn="b"/>
            <a:r>
              <a:rPr lang="en-GB" sz="1600" dirty="0" err="1" smtClean="0">
                <a:solidFill>
                  <a:srgbClr val="FF0000"/>
                </a:solidFill>
              </a:rPr>
              <a:t>Pseudopregnancy</a:t>
            </a:r>
            <a:r>
              <a:rPr lang="en-GB" sz="1600" dirty="0" smtClean="0">
                <a:solidFill>
                  <a:srgbClr val="FF0000"/>
                </a:solidFill>
              </a:rPr>
              <a:t> in this case is due to the prolongation of the CL and therefore progesterone levels are maintained. The students should be able to describe other types of </a:t>
            </a:r>
            <a:r>
              <a:rPr lang="en-GB" sz="1600" dirty="0" err="1" smtClean="0">
                <a:solidFill>
                  <a:srgbClr val="FF0000"/>
                </a:solidFill>
              </a:rPr>
              <a:t>pseudopregnancy</a:t>
            </a:r>
            <a:r>
              <a:rPr lang="en-GB" sz="1600" dirty="0" smtClean="0">
                <a:solidFill>
                  <a:srgbClr val="FF0000"/>
                </a:solidFill>
              </a:rPr>
              <a:t> on the basis of the table they completed during the DGL session. </a:t>
            </a:r>
          </a:p>
          <a:p>
            <a:pPr fontAlgn="b"/>
            <a:r>
              <a:rPr lang="en-GB" sz="1600" dirty="0" smtClean="0">
                <a:solidFill>
                  <a:srgbClr val="FF0000"/>
                </a:solidFill>
              </a:rPr>
              <a:t>The uterine fluid is secreted by the uterine glands under the influence of progesterone. Progesterone also closes the cervix and thus in the absence of a </a:t>
            </a:r>
            <a:r>
              <a:rPr lang="en-GB" sz="1600" dirty="0" err="1" smtClean="0">
                <a:solidFill>
                  <a:srgbClr val="FF0000"/>
                </a:solidFill>
              </a:rPr>
              <a:t>fetus</a:t>
            </a:r>
            <a:r>
              <a:rPr lang="en-GB" sz="1600" dirty="0" smtClean="0">
                <a:solidFill>
                  <a:srgbClr val="FF0000"/>
                </a:solidFill>
              </a:rPr>
              <a:t>, fluid builds up in the uterus.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720725" y="179388"/>
            <a:ext cx="6346825" cy="1143000"/>
          </a:xfrm>
        </p:spPr>
        <p:txBody>
          <a:bodyPr anchor="t"/>
          <a:lstStyle/>
          <a:p>
            <a:r>
              <a:rPr lang="en-GB" sz="3000" smtClean="0"/>
              <a:t>Case development clinical husbandry questions</a:t>
            </a:r>
          </a:p>
        </p:txBody>
      </p:sp>
      <p:sp>
        <p:nvSpPr>
          <p:cNvPr id="25603" name="Content Placeholder 2"/>
          <p:cNvSpPr>
            <a:spLocks noGrp="1"/>
          </p:cNvSpPr>
          <p:nvPr>
            <p:ph idx="1"/>
          </p:nvPr>
        </p:nvSpPr>
        <p:spPr>
          <a:xfrm>
            <a:off x="720725" y="1260475"/>
            <a:ext cx="8229600" cy="1811335"/>
          </a:xfrm>
        </p:spPr>
        <p:txBody>
          <a:bodyPr/>
          <a:lstStyle/>
          <a:p>
            <a:pPr fontAlgn="b"/>
            <a:r>
              <a:rPr lang="en-GB" sz="2000" dirty="0" smtClean="0"/>
              <a:t>When is the best time to scan a pregnant doe?</a:t>
            </a:r>
          </a:p>
          <a:p>
            <a:pPr fontAlgn="b"/>
            <a:r>
              <a:rPr lang="en-GB" sz="2000" dirty="0" smtClean="0"/>
              <a:t>How do you clinically manage </a:t>
            </a:r>
            <a:r>
              <a:rPr lang="en-GB" sz="2000" dirty="0" err="1" smtClean="0"/>
              <a:t>pseudopregnancy</a:t>
            </a:r>
            <a:r>
              <a:rPr lang="en-GB" sz="2000" dirty="0" smtClean="0"/>
              <a:t>?</a:t>
            </a:r>
          </a:p>
          <a:p>
            <a:pPr fontAlgn="b"/>
            <a:r>
              <a:rPr lang="en-GB" sz="2000" dirty="0" smtClean="0"/>
              <a:t>What is the earliest you can detect a </a:t>
            </a:r>
            <a:r>
              <a:rPr lang="en-GB" sz="2000" dirty="0" err="1" smtClean="0"/>
              <a:t>pseudopregnancy</a:t>
            </a:r>
            <a:r>
              <a:rPr lang="en-GB" sz="2000" dirty="0" smtClean="0"/>
              <a:t> in the goat?</a:t>
            </a:r>
            <a:endParaRPr lang="en-GB"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720725" y="179388"/>
            <a:ext cx="3708399" cy="749282"/>
          </a:xfrm>
        </p:spPr>
        <p:txBody>
          <a:bodyPr anchor="t"/>
          <a:lstStyle/>
          <a:p>
            <a:pPr eaLnBrk="1" hangingPunct="1"/>
            <a:r>
              <a:rPr lang="en-US" sz="3000" dirty="0" smtClean="0">
                <a:solidFill>
                  <a:schemeClr val="tx1"/>
                </a:solidFill>
              </a:rPr>
              <a:t>Diagnostic tests</a:t>
            </a:r>
          </a:p>
        </p:txBody>
      </p:sp>
      <p:sp>
        <p:nvSpPr>
          <p:cNvPr id="4" name="Rectangle 3"/>
          <p:cNvSpPr/>
          <p:nvPr/>
        </p:nvSpPr>
        <p:spPr>
          <a:xfrm>
            <a:off x="1071538" y="1214422"/>
            <a:ext cx="7215238" cy="1477328"/>
          </a:xfrm>
          <a:prstGeom prst="rect">
            <a:avLst/>
          </a:prstGeom>
          <a:ln>
            <a:solidFill>
              <a:schemeClr val="tx1"/>
            </a:solidFill>
          </a:ln>
        </p:spPr>
        <p:txBody>
          <a:bodyPr wrap="square">
            <a:spAutoFit/>
          </a:bodyPr>
          <a:lstStyle/>
          <a:p>
            <a:r>
              <a:rPr lang="en-GB" sz="1800" b="0" dirty="0"/>
              <a:t>To develop this case you will need to undertake a range of diagnostic tests that might indicate </a:t>
            </a:r>
            <a:r>
              <a:rPr lang="en-GB" sz="1800" b="0" dirty="0" smtClean="0"/>
              <a:t>if the goat is pregnant and/or if there are any </a:t>
            </a:r>
            <a:r>
              <a:rPr lang="en-GB" sz="1800" b="0" dirty="0" err="1" smtClean="0"/>
              <a:t>fetal</a:t>
            </a:r>
            <a:r>
              <a:rPr lang="en-GB" sz="1800" b="0" dirty="0" smtClean="0"/>
              <a:t> tissues present. Produce </a:t>
            </a:r>
            <a:r>
              <a:rPr lang="en-GB" sz="1800" b="0" dirty="0"/>
              <a:t>a list of diagnostic tests that might be useful, ensuring you understand the biological principles that underpin each test.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20725" y="179388"/>
            <a:ext cx="6346825" cy="1143000"/>
          </a:xfrm>
        </p:spPr>
        <p:txBody>
          <a:bodyPr anchor="t"/>
          <a:lstStyle/>
          <a:p>
            <a:pPr eaLnBrk="1" hangingPunct="1"/>
            <a:r>
              <a:rPr lang="en-US" sz="3000" smtClean="0">
                <a:solidFill>
                  <a:srgbClr val="FF0000"/>
                </a:solidFill>
              </a:rPr>
              <a:t>Diagnostic Tests</a:t>
            </a:r>
          </a:p>
        </p:txBody>
      </p:sp>
      <p:sp>
        <p:nvSpPr>
          <p:cNvPr id="26627" name="Rectangle 3"/>
          <p:cNvSpPr txBox="1">
            <a:spLocks noChangeArrowheads="1"/>
          </p:cNvSpPr>
          <p:nvPr/>
        </p:nvSpPr>
        <p:spPr bwMode="auto">
          <a:xfrm>
            <a:off x="720725" y="1260475"/>
            <a:ext cx="8229600" cy="4525963"/>
          </a:xfrm>
          <a:prstGeom prst="rect">
            <a:avLst/>
          </a:prstGeom>
          <a:noFill/>
          <a:ln w="9525">
            <a:noFill/>
            <a:miter lim="800000"/>
            <a:headEnd/>
            <a:tailEnd/>
          </a:ln>
        </p:spPr>
        <p:txBody>
          <a:bodyPr/>
          <a:lstStyle/>
          <a:p>
            <a:pPr marL="355600" indent="-355600" fontAlgn="b">
              <a:buFont typeface="Verdana" pitchFamily="34" charset="0"/>
              <a:buChar char="•"/>
            </a:pPr>
            <a:endParaRPr lang="en-US" sz="2000" b="0">
              <a:solidFill>
                <a:srgbClr val="FF0000"/>
              </a:solidFill>
            </a:endParaRPr>
          </a:p>
        </p:txBody>
      </p:sp>
      <p:sp>
        <p:nvSpPr>
          <p:cNvPr id="24580" name="Content Placeholder 2"/>
          <p:cNvSpPr>
            <a:spLocks noGrp="1"/>
          </p:cNvSpPr>
          <p:nvPr>
            <p:ph idx="1"/>
          </p:nvPr>
        </p:nvSpPr>
        <p:spPr>
          <a:xfrm>
            <a:off x="720725" y="1260475"/>
            <a:ext cx="8229600" cy="4954588"/>
          </a:xfrm>
        </p:spPr>
        <p:txBody>
          <a:bodyPr/>
          <a:lstStyle/>
          <a:p>
            <a:pPr fontAlgn="b"/>
            <a:r>
              <a:rPr lang="en-GB" sz="2000" dirty="0" smtClean="0">
                <a:solidFill>
                  <a:srgbClr val="FF0000"/>
                </a:solidFill>
              </a:rPr>
              <a:t>Ultrasound scanning is a reliable way of diagnosing </a:t>
            </a:r>
            <a:r>
              <a:rPr lang="en-GB" sz="2000" dirty="0" err="1" smtClean="0">
                <a:solidFill>
                  <a:srgbClr val="FF0000"/>
                </a:solidFill>
              </a:rPr>
              <a:t>hydrometra</a:t>
            </a:r>
            <a:r>
              <a:rPr lang="en-GB" sz="2000" dirty="0" smtClean="0">
                <a:solidFill>
                  <a:srgbClr val="FF0000"/>
                </a:solidFill>
              </a:rPr>
              <a:t> during late </a:t>
            </a:r>
            <a:r>
              <a:rPr lang="en-GB" sz="2000" dirty="0" err="1" smtClean="0">
                <a:solidFill>
                  <a:srgbClr val="FF0000"/>
                </a:solidFill>
              </a:rPr>
              <a:t>pregnany</a:t>
            </a:r>
            <a:r>
              <a:rPr lang="en-GB" sz="2000" dirty="0" smtClean="0">
                <a:solidFill>
                  <a:srgbClr val="FF0000"/>
                </a:solidFill>
              </a:rPr>
              <a:t>. Diagnosis of an early stage case of </a:t>
            </a:r>
            <a:r>
              <a:rPr lang="en-GB" sz="2000" dirty="0" err="1" smtClean="0">
                <a:solidFill>
                  <a:srgbClr val="FF0000"/>
                </a:solidFill>
              </a:rPr>
              <a:t>hydrometra</a:t>
            </a:r>
            <a:r>
              <a:rPr lang="en-GB" sz="2000" dirty="0" smtClean="0">
                <a:solidFill>
                  <a:srgbClr val="FF0000"/>
                </a:solidFill>
              </a:rPr>
              <a:t> or pregnancy is more difficult i.e., before 40 days </a:t>
            </a:r>
            <a:r>
              <a:rPr lang="en-GB" sz="2000" dirty="0" err="1" smtClean="0">
                <a:solidFill>
                  <a:srgbClr val="FF0000"/>
                </a:solidFill>
              </a:rPr>
              <a:t>caruncles</a:t>
            </a:r>
            <a:r>
              <a:rPr lang="en-GB" sz="2000" dirty="0" smtClean="0">
                <a:solidFill>
                  <a:srgbClr val="FF0000"/>
                </a:solidFill>
              </a:rPr>
              <a:t> are not yet visible by ultrasound and it is not always possible to visualise the foetus.</a:t>
            </a:r>
          </a:p>
          <a:p>
            <a:pPr fontAlgn="b"/>
            <a:r>
              <a:rPr lang="en-GB" sz="2000" dirty="0" smtClean="0">
                <a:solidFill>
                  <a:srgbClr val="FF0000"/>
                </a:solidFill>
              </a:rPr>
              <a:t>Other diagnostic tests are </a:t>
            </a:r>
            <a:r>
              <a:rPr lang="en-GB" sz="2000" dirty="0" err="1" smtClean="0">
                <a:solidFill>
                  <a:srgbClr val="FF0000"/>
                </a:solidFill>
              </a:rPr>
              <a:t>laporotomy</a:t>
            </a:r>
            <a:r>
              <a:rPr lang="en-GB" sz="2000" dirty="0" smtClean="0">
                <a:solidFill>
                  <a:srgbClr val="FF0000"/>
                </a:solidFill>
              </a:rPr>
              <a:t> or necropsy</a:t>
            </a:r>
          </a:p>
          <a:p>
            <a:pPr fontAlgn="b"/>
            <a:r>
              <a:rPr lang="en-GB" sz="2000" dirty="0" smtClean="0">
                <a:solidFill>
                  <a:srgbClr val="FF0000"/>
                </a:solidFill>
              </a:rPr>
              <a:t>In goats that spontaneously void the fluid, diagnosis is presumptive.</a:t>
            </a:r>
          </a:p>
          <a:p>
            <a:pPr fontAlgn="b"/>
            <a:r>
              <a:rPr lang="en-GB" sz="2000" dirty="0" smtClean="0">
                <a:solidFill>
                  <a:srgbClr val="FF0000"/>
                </a:solidFill>
              </a:rPr>
              <a:t>Progesterone and oestrone </a:t>
            </a:r>
            <a:r>
              <a:rPr lang="en-GB" sz="2000" dirty="0" err="1" smtClean="0">
                <a:solidFill>
                  <a:srgbClr val="FF0000"/>
                </a:solidFill>
              </a:rPr>
              <a:t>sulfate</a:t>
            </a:r>
            <a:r>
              <a:rPr lang="en-GB" sz="2000" dirty="0" smtClean="0">
                <a:solidFill>
                  <a:srgbClr val="FF0000"/>
                </a:solidFill>
              </a:rPr>
              <a:t> – see previous.</a:t>
            </a:r>
            <a:endParaRPr lang="en-GB" sz="2000"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20725" y="179388"/>
            <a:ext cx="6346825" cy="1143000"/>
          </a:xfrm>
        </p:spPr>
        <p:txBody>
          <a:bodyPr anchor="t"/>
          <a:lstStyle/>
          <a:p>
            <a:pPr eaLnBrk="1" hangingPunct="1"/>
            <a:r>
              <a:rPr lang="en-US" sz="3000" dirty="0" smtClean="0"/>
              <a:t>Case continuation</a:t>
            </a:r>
          </a:p>
        </p:txBody>
      </p:sp>
      <p:sp>
        <p:nvSpPr>
          <p:cNvPr id="27651" name="Rectangle 3"/>
          <p:cNvSpPr txBox="1">
            <a:spLocks noChangeArrowheads="1"/>
          </p:cNvSpPr>
          <p:nvPr/>
        </p:nvSpPr>
        <p:spPr bwMode="auto">
          <a:xfrm>
            <a:off x="714348" y="1000108"/>
            <a:ext cx="8229600" cy="5286412"/>
          </a:xfrm>
          <a:prstGeom prst="rect">
            <a:avLst/>
          </a:prstGeom>
          <a:noFill/>
          <a:ln w="9525">
            <a:noFill/>
            <a:miter lim="800000"/>
            <a:headEnd/>
            <a:tailEnd/>
          </a:ln>
        </p:spPr>
        <p:txBody>
          <a:bodyPr/>
          <a:lstStyle/>
          <a:p>
            <a:pPr fontAlgn="b"/>
            <a:r>
              <a:rPr lang="en-GB" sz="1800" b="0" dirty="0" smtClean="0"/>
              <a:t>Progesterone and oestrone </a:t>
            </a:r>
            <a:r>
              <a:rPr lang="en-GB" sz="1800" b="0" dirty="0" err="1" smtClean="0"/>
              <a:t>sulfate</a:t>
            </a:r>
            <a:r>
              <a:rPr lang="en-GB" sz="1800" b="0" dirty="0" smtClean="0"/>
              <a:t> values for the goats with late delivery are shown below. </a:t>
            </a:r>
          </a:p>
          <a:p>
            <a:pPr fontAlgn="b"/>
            <a:r>
              <a:rPr lang="en-GB" sz="1800" b="0" dirty="0" smtClean="0"/>
              <a:t> </a:t>
            </a:r>
          </a:p>
          <a:p>
            <a:pPr fontAlgn="b"/>
            <a:r>
              <a:rPr lang="en-GB" sz="1800" i="1" dirty="0" smtClean="0"/>
              <a:t>Progesterone: 4.50 +/- 0.45 </a:t>
            </a:r>
            <a:r>
              <a:rPr lang="en-GB" sz="1800" i="1" dirty="0" err="1" smtClean="0"/>
              <a:t>ng</a:t>
            </a:r>
            <a:r>
              <a:rPr lang="en-GB" sz="1800" i="1" dirty="0" smtClean="0"/>
              <a:t>/ml</a:t>
            </a:r>
            <a:endParaRPr lang="en-GB" sz="1800" dirty="0" smtClean="0"/>
          </a:p>
          <a:p>
            <a:pPr fontAlgn="b"/>
            <a:r>
              <a:rPr lang="en-GB" sz="1800" dirty="0" smtClean="0"/>
              <a:t> </a:t>
            </a:r>
          </a:p>
          <a:p>
            <a:pPr fontAlgn="b"/>
            <a:r>
              <a:rPr lang="en-GB" sz="1800" i="1" dirty="0" smtClean="0"/>
              <a:t>Oestrone </a:t>
            </a:r>
            <a:r>
              <a:rPr lang="en-GB" sz="1800" i="1" dirty="0" err="1" smtClean="0"/>
              <a:t>sulfate</a:t>
            </a:r>
            <a:r>
              <a:rPr lang="en-GB" sz="1800" i="1" dirty="0" smtClean="0"/>
              <a:t>: 0.61 +/- 0.21 </a:t>
            </a:r>
            <a:r>
              <a:rPr lang="en-GB" sz="1800" i="1" dirty="0" err="1" smtClean="0"/>
              <a:t>ng</a:t>
            </a:r>
            <a:r>
              <a:rPr lang="en-GB" sz="1800" i="1" dirty="0" smtClean="0"/>
              <a:t>/ml</a:t>
            </a:r>
            <a:endParaRPr lang="en-GB" sz="1800" dirty="0" smtClean="0"/>
          </a:p>
          <a:p>
            <a:pPr fontAlgn="b"/>
            <a:r>
              <a:rPr lang="en-GB" sz="1800" b="0" dirty="0" smtClean="0"/>
              <a:t> </a:t>
            </a:r>
          </a:p>
          <a:p>
            <a:pPr fontAlgn="b"/>
            <a:r>
              <a:rPr lang="en-GB" sz="1800" b="0" dirty="0" smtClean="0"/>
              <a:t> </a:t>
            </a:r>
          </a:p>
          <a:p>
            <a:pPr fontAlgn="b"/>
            <a:r>
              <a:rPr lang="en-GB" sz="1800" b="0" dirty="0" smtClean="0"/>
              <a:t>Further discussion with Mr Hill revealed that the goats were housed in groups of 30 – 40 in a well ventilated, well-bedded shed and prior to the anticipated kidding, they were moved into small individual pens. The does were fed a mixture of good quality grass, hay and a small quantity of dairy cow concentrate.  The water supply came from a stream and you recall that there had been complaints over contamination from a local tannery. Mr Hill also pointed out that the 34 does that had delivered at the expected time had kidded normally and that the kids were normal at birth. Your own observations indicate that the kids are developing and behaving as normal.</a:t>
            </a:r>
            <a:endParaRPr lang="en-GB" sz="1800" b="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solidFill>
                  <a:srgbClr val="FF0000"/>
                </a:solidFill>
              </a:rPr>
              <a:t>Facilitator notes</a:t>
            </a:r>
            <a:endParaRPr lang="en-GB" sz="2800" dirty="0">
              <a:solidFill>
                <a:srgbClr val="FF0000"/>
              </a:solidFill>
            </a:endParaRPr>
          </a:p>
        </p:txBody>
      </p:sp>
      <p:sp>
        <p:nvSpPr>
          <p:cNvPr id="3" name="Content Placeholder 2"/>
          <p:cNvSpPr>
            <a:spLocks noGrp="1"/>
          </p:cNvSpPr>
          <p:nvPr>
            <p:ph idx="1"/>
          </p:nvPr>
        </p:nvSpPr>
        <p:spPr/>
        <p:txBody>
          <a:bodyPr/>
          <a:lstStyle/>
          <a:p>
            <a:pPr fontAlgn="b">
              <a:buNone/>
            </a:pPr>
            <a:r>
              <a:rPr lang="en-GB" sz="1800" dirty="0" smtClean="0">
                <a:solidFill>
                  <a:srgbClr val="FF0000"/>
                </a:solidFill>
              </a:rPr>
              <a:t>You should encourage a general discussion about the case especially centred around the following questions</a:t>
            </a:r>
          </a:p>
          <a:p>
            <a:pPr fontAlgn="b">
              <a:buNone/>
            </a:pPr>
            <a:r>
              <a:rPr lang="en-GB" sz="1800" dirty="0" smtClean="0">
                <a:solidFill>
                  <a:srgbClr val="FF0000"/>
                </a:solidFill>
              </a:rPr>
              <a:t> </a:t>
            </a:r>
          </a:p>
          <a:p>
            <a:pPr fontAlgn="b"/>
            <a:r>
              <a:rPr lang="en-GB" sz="1800" dirty="0" smtClean="0"/>
              <a:t>Can recommendations be made to the owner on reducing the risk of </a:t>
            </a:r>
            <a:r>
              <a:rPr lang="en-GB" sz="1800" dirty="0" err="1" smtClean="0"/>
              <a:t>hydrometra</a:t>
            </a:r>
            <a:r>
              <a:rPr lang="en-GB" sz="1800" dirty="0" smtClean="0"/>
              <a:t> in the herd?</a:t>
            </a:r>
          </a:p>
          <a:p>
            <a:pPr fontAlgn="b"/>
            <a:r>
              <a:rPr lang="en-GB" sz="1800" dirty="0" smtClean="0"/>
              <a:t>How would you explain that your earlier visit indicated everything was fine and yet your second visit came to the opposite conclusion?</a:t>
            </a:r>
          </a:p>
          <a:p>
            <a:pPr fontAlgn="b"/>
            <a:r>
              <a:rPr lang="en-GB" sz="1800" dirty="0" smtClean="0"/>
              <a:t>Will the owner feel that he has paid you for false information? how do you deal with this?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0725" y="179388"/>
            <a:ext cx="6346825" cy="1143000"/>
          </a:xfrm>
        </p:spPr>
        <p:txBody>
          <a:bodyPr anchor="t"/>
          <a:lstStyle/>
          <a:p>
            <a:pPr eaLnBrk="1" hangingPunct="1"/>
            <a:r>
              <a:rPr lang="en-US" sz="3000" dirty="0" smtClean="0">
                <a:solidFill>
                  <a:srgbClr val="FF0000"/>
                </a:solidFill>
              </a:rPr>
              <a:t>Case Learning Objectives</a:t>
            </a:r>
          </a:p>
        </p:txBody>
      </p:sp>
      <p:sp>
        <p:nvSpPr>
          <p:cNvPr id="5123" name="Rectangle 3"/>
          <p:cNvSpPr txBox="1">
            <a:spLocks noChangeArrowheads="1"/>
          </p:cNvSpPr>
          <p:nvPr/>
        </p:nvSpPr>
        <p:spPr bwMode="auto">
          <a:xfrm>
            <a:off x="720725" y="1260475"/>
            <a:ext cx="8099425" cy="4525963"/>
          </a:xfrm>
          <a:prstGeom prst="rect">
            <a:avLst/>
          </a:prstGeom>
          <a:noFill/>
          <a:ln w="9525">
            <a:noFill/>
            <a:miter lim="800000"/>
            <a:headEnd/>
            <a:tailEnd/>
          </a:ln>
        </p:spPr>
        <p:txBody>
          <a:bodyPr/>
          <a:lstStyle/>
          <a:p>
            <a:pPr>
              <a:buFont typeface="Arial" pitchFamily="34" charset="0"/>
              <a:buChar char="•"/>
            </a:pPr>
            <a:r>
              <a:rPr lang="en-GB" sz="2000" b="0" dirty="0" smtClean="0">
                <a:solidFill>
                  <a:srgbClr val="FF0000"/>
                </a:solidFill>
              </a:rPr>
              <a:t>Describe the reasons for prolongation of the </a:t>
            </a:r>
            <a:r>
              <a:rPr lang="en-GB" sz="2000" b="0" dirty="0" err="1" smtClean="0">
                <a:solidFill>
                  <a:srgbClr val="FF0000"/>
                </a:solidFill>
              </a:rPr>
              <a:t>luteal</a:t>
            </a:r>
            <a:r>
              <a:rPr lang="en-GB" sz="2000" b="0" dirty="0" smtClean="0">
                <a:solidFill>
                  <a:srgbClr val="FF0000"/>
                </a:solidFill>
              </a:rPr>
              <a:t> phase in the goat.</a:t>
            </a:r>
          </a:p>
          <a:p>
            <a:pPr>
              <a:buFont typeface="Arial" pitchFamily="34" charset="0"/>
              <a:buChar char="•"/>
            </a:pPr>
            <a:r>
              <a:rPr lang="en-GB" sz="2000" b="0" dirty="0" smtClean="0">
                <a:solidFill>
                  <a:srgbClr val="FF0000"/>
                </a:solidFill>
              </a:rPr>
              <a:t>Define and describe the concept and incidence of </a:t>
            </a:r>
            <a:r>
              <a:rPr lang="en-GB" sz="2000" b="0" dirty="0" err="1" smtClean="0">
                <a:solidFill>
                  <a:srgbClr val="FF0000"/>
                </a:solidFill>
              </a:rPr>
              <a:t>pseudopregnancy</a:t>
            </a:r>
            <a:r>
              <a:rPr lang="en-GB" sz="2000" b="0" dirty="0" smtClean="0">
                <a:solidFill>
                  <a:srgbClr val="FF0000"/>
                </a:solidFill>
              </a:rPr>
              <a:t> across species.</a:t>
            </a:r>
          </a:p>
          <a:p>
            <a:pPr>
              <a:buFont typeface="Arial" pitchFamily="34" charset="0"/>
              <a:buChar char="•"/>
            </a:pPr>
            <a:r>
              <a:rPr lang="en-GB" sz="2000" b="0" dirty="0" smtClean="0">
                <a:solidFill>
                  <a:srgbClr val="FF0000"/>
                </a:solidFill>
              </a:rPr>
              <a:t>Explain the methods employed to detect </a:t>
            </a:r>
            <a:r>
              <a:rPr lang="en-GB" sz="2000" b="0" dirty="0" err="1" smtClean="0">
                <a:solidFill>
                  <a:srgbClr val="FF0000"/>
                </a:solidFill>
              </a:rPr>
              <a:t>pseudopregnancy</a:t>
            </a:r>
            <a:r>
              <a:rPr lang="en-GB" sz="2000" b="0" dirty="0" smtClean="0">
                <a:solidFill>
                  <a:srgbClr val="FF0000"/>
                </a:solidFill>
              </a:rPr>
              <a:t>.</a:t>
            </a:r>
          </a:p>
          <a:p>
            <a:pPr>
              <a:buFont typeface="Arial" pitchFamily="34" charset="0"/>
              <a:buChar char="•"/>
            </a:pPr>
            <a:r>
              <a:rPr lang="en-GB" sz="2000" b="0" dirty="0">
                <a:solidFill>
                  <a:srgbClr val="FF0000"/>
                </a:solidFill>
              </a:rPr>
              <a:t>Describe the clinical consequences of </a:t>
            </a:r>
            <a:r>
              <a:rPr lang="en-GB" sz="2000" b="0" dirty="0" err="1">
                <a:solidFill>
                  <a:srgbClr val="FF0000"/>
                </a:solidFill>
              </a:rPr>
              <a:t>pseudopregnancy</a:t>
            </a:r>
            <a:r>
              <a:rPr lang="en-GB" sz="2000" b="0" dirty="0">
                <a:solidFill>
                  <a:srgbClr val="FF0000"/>
                </a:solidFill>
              </a:rPr>
              <a:t> in the goat, </a:t>
            </a:r>
            <a:r>
              <a:rPr lang="en-US" sz="2000" b="0" dirty="0">
                <a:solidFill>
                  <a:srgbClr val="FF0000"/>
                </a:solidFill>
              </a:rPr>
              <a:t>dog, mare, queen, sow and dolphin.</a:t>
            </a:r>
            <a:endParaRPr lang="en-GB" sz="2000" b="0" dirty="0">
              <a:solidFill>
                <a:srgbClr val="FF0000"/>
              </a:solidFill>
            </a:endParaRPr>
          </a:p>
          <a:p>
            <a:pPr>
              <a:buFont typeface="Arial" pitchFamily="34" charset="0"/>
              <a:buChar char="•"/>
            </a:pPr>
            <a:r>
              <a:rPr lang="en-GB" sz="2000" b="0" dirty="0" smtClean="0">
                <a:solidFill>
                  <a:srgbClr val="FF0000"/>
                </a:solidFill>
              </a:rPr>
              <a:t>Describe the principles of the treatment options for </a:t>
            </a:r>
            <a:r>
              <a:rPr lang="en-GB" sz="2000" b="0" dirty="0" err="1" smtClean="0">
                <a:solidFill>
                  <a:srgbClr val="FF0000"/>
                </a:solidFill>
              </a:rPr>
              <a:t>pseudopregnancy</a:t>
            </a:r>
            <a:r>
              <a:rPr lang="en-GB" sz="2000" b="0" dirty="0" smtClean="0">
                <a:solidFill>
                  <a:srgbClr val="FF0000"/>
                </a:solidFill>
              </a:rPr>
              <a:t> across species.</a:t>
            </a:r>
          </a:p>
          <a:p>
            <a:pPr marL="355600" indent="-355600">
              <a:spcBef>
                <a:spcPct val="20000"/>
              </a:spcBef>
              <a:buFontTx/>
              <a:buChar char="•"/>
            </a:pPr>
            <a:endParaRPr lang="en-GB" sz="2000" b="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000" dirty="0" smtClean="0"/>
              <a:t>Case Outcome</a:t>
            </a:r>
            <a:endParaRPr lang="en-GB" sz="3000" dirty="0"/>
          </a:p>
        </p:txBody>
      </p:sp>
      <p:sp>
        <p:nvSpPr>
          <p:cNvPr id="6" name="Rectangle 5"/>
          <p:cNvSpPr/>
          <p:nvPr/>
        </p:nvSpPr>
        <p:spPr>
          <a:xfrm>
            <a:off x="323528" y="980728"/>
            <a:ext cx="8640960" cy="5755422"/>
          </a:xfrm>
          <a:prstGeom prst="rect">
            <a:avLst/>
          </a:prstGeom>
          <a:solidFill>
            <a:schemeClr val="bg1"/>
          </a:solidFill>
        </p:spPr>
        <p:txBody>
          <a:bodyPr wrap="square">
            <a:spAutoFit/>
          </a:bodyPr>
          <a:lstStyle/>
          <a:p>
            <a:pPr algn="just" fontAlgn="b"/>
            <a:r>
              <a:rPr lang="en-GB" sz="1600" b="0" dirty="0" smtClean="0"/>
              <a:t>Since </a:t>
            </a:r>
            <a:r>
              <a:rPr lang="en-GB" sz="1600" b="0" dirty="0" err="1" smtClean="0"/>
              <a:t>hydrometra</a:t>
            </a:r>
            <a:r>
              <a:rPr lang="en-GB" sz="1600" b="0" dirty="0" smtClean="0"/>
              <a:t>/presence of foetal tissue detection is problematic in early pregnancy by ultrasound scan, </a:t>
            </a:r>
            <a:r>
              <a:rPr lang="en-GB" sz="1600" b="0" dirty="0" err="1" smtClean="0"/>
              <a:t>pseudopregnancy</a:t>
            </a:r>
            <a:r>
              <a:rPr lang="en-GB" sz="1600" b="0" dirty="0" smtClean="0"/>
              <a:t> was not detected until the does were passed their due date. The low value of oestrone </a:t>
            </a:r>
            <a:r>
              <a:rPr lang="en-GB" sz="1600" b="0" dirty="0" err="1" smtClean="0"/>
              <a:t>sulfate</a:t>
            </a:r>
            <a:r>
              <a:rPr lang="en-GB" sz="1600" b="0" dirty="0" smtClean="0"/>
              <a:t> confirms this.</a:t>
            </a:r>
          </a:p>
          <a:p>
            <a:pPr algn="just" fontAlgn="b"/>
            <a:r>
              <a:rPr lang="en-GB" sz="1600" b="0" dirty="0" smtClean="0"/>
              <a:t> </a:t>
            </a:r>
          </a:p>
          <a:p>
            <a:pPr algn="just" fontAlgn="b"/>
            <a:r>
              <a:rPr lang="en-GB" sz="1600" b="0" dirty="0" smtClean="0"/>
              <a:t>The does were then treated with </a:t>
            </a:r>
            <a:r>
              <a:rPr lang="en-GB" sz="1600" b="0" dirty="0" err="1" smtClean="0"/>
              <a:t>cloprostenol</a:t>
            </a:r>
            <a:r>
              <a:rPr lang="en-GB" sz="1600" b="0" dirty="0" smtClean="0"/>
              <a:t> to induce regression of the corpus </a:t>
            </a:r>
            <a:r>
              <a:rPr lang="en-GB" sz="1600" b="0" dirty="0" err="1" smtClean="0"/>
              <a:t>luteum</a:t>
            </a:r>
            <a:r>
              <a:rPr lang="en-GB" sz="1600" b="0" dirty="0" smtClean="0"/>
              <a:t>.</a:t>
            </a:r>
          </a:p>
          <a:p>
            <a:pPr algn="just" fontAlgn="b"/>
            <a:r>
              <a:rPr lang="en-GB" sz="1600" b="0" dirty="0" smtClean="0"/>
              <a:t> </a:t>
            </a:r>
          </a:p>
          <a:p>
            <a:pPr algn="just" fontAlgn="b"/>
            <a:r>
              <a:rPr lang="en-GB" sz="1600" b="0" dirty="0" smtClean="0"/>
              <a:t>The aetiology of cloudburst is not fully understood.  Since the incidence of </a:t>
            </a:r>
            <a:r>
              <a:rPr lang="en-GB" sz="1600" b="0" dirty="0" err="1" smtClean="0"/>
              <a:t>pseudopregnancy</a:t>
            </a:r>
            <a:r>
              <a:rPr lang="en-GB" sz="1600" b="0" dirty="0" smtClean="0"/>
              <a:t> in mated and non-pregnant goats is the same, it is unlikely to be primarily associated with early pregnancy loss. Moreover, </a:t>
            </a:r>
            <a:r>
              <a:rPr lang="en-GB" sz="1600" b="0" dirty="0" err="1" smtClean="0"/>
              <a:t>pseudopregnancy</a:t>
            </a:r>
            <a:r>
              <a:rPr lang="en-GB" sz="1600" b="0" dirty="0" smtClean="0"/>
              <a:t> can also occur outside the breeding season. Despite this, advice could be given on possible risk factors.  Since Mr Hill had purchased the goats from a vendor and was told that they were already pregnant there may be factors associated with the maintenance of the goats prior to purchase. Risk factors highlighted in the literature include:</a:t>
            </a:r>
          </a:p>
          <a:p>
            <a:pPr algn="just" fontAlgn="b"/>
            <a:r>
              <a:rPr lang="en-GB" sz="1600" b="0" dirty="0" smtClean="0"/>
              <a:t>intensive out of season breeding </a:t>
            </a:r>
          </a:p>
          <a:p>
            <a:pPr algn="just" fontAlgn="b"/>
            <a:r>
              <a:rPr lang="en-GB" sz="1600" b="0" dirty="0" smtClean="0"/>
              <a:t>treatment of short cycles with </a:t>
            </a:r>
            <a:r>
              <a:rPr lang="en-GB" sz="1600" b="0" dirty="0" err="1" smtClean="0"/>
              <a:t>hCG</a:t>
            </a:r>
            <a:r>
              <a:rPr lang="en-GB" sz="1600" b="0" dirty="0" smtClean="0"/>
              <a:t> or </a:t>
            </a:r>
            <a:r>
              <a:rPr lang="en-GB" sz="1600" b="0" dirty="0" err="1" smtClean="0"/>
              <a:t>GnRH</a:t>
            </a:r>
            <a:r>
              <a:rPr lang="en-GB" sz="1600" b="0" dirty="0" smtClean="0"/>
              <a:t> </a:t>
            </a:r>
          </a:p>
          <a:p>
            <a:pPr algn="just" fontAlgn="b"/>
            <a:r>
              <a:rPr lang="en-GB" sz="1600" b="0" dirty="0" err="1" smtClean="0"/>
              <a:t>phytooestrogens</a:t>
            </a:r>
            <a:r>
              <a:rPr lang="en-GB" sz="1600" b="0" dirty="0" smtClean="0"/>
              <a:t> in the </a:t>
            </a:r>
            <a:r>
              <a:rPr lang="en-GB" sz="1600" b="0" dirty="0" err="1" smtClean="0"/>
              <a:t>forrage</a:t>
            </a:r>
            <a:r>
              <a:rPr lang="en-GB" sz="1600" b="0" dirty="0" smtClean="0"/>
              <a:t> </a:t>
            </a:r>
          </a:p>
          <a:p>
            <a:pPr algn="just" fontAlgn="b"/>
            <a:r>
              <a:rPr lang="en-GB" sz="1600" b="0" dirty="0" smtClean="0"/>
              <a:t>certain infectious diseases e.g., toxoplasmosis </a:t>
            </a:r>
          </a:p>
          <a:p>
            <a:pPr algn="just" fontAlgn="b"/>
            <a:r>
              <a:rPr lang="en-GB" sz="1600" b="0" dirty="0" smtClean="0"/>
              <a:t>Consequently, management/breeding advice can be given.</a:t>
            </a:r>
          </a:p>
          <a:p>
            <a:pPr algn="just" fontAlgn="b"/>
            <a:r>
              <a:rPr lang="en-GB" sz="1600" b="0" dirty="0" smtClean="0"/>
              <a:t> </a:t>
            </a:r>
          </a:p>
          <a:p>
            <a:pPr algn="just" fontAlgn="b"/>
            <a:r>
              <a:rPr lang="en-GB" sz="1600" b="0" dirty="0" smtClean="0"/>
              <a:t>The case also considers how the case is communicated to the owner, particularly given that an early scan indicated that the pregnancies were normal.</a:t>
            </a:r>
            <a:endParaRPr lang="en-GB" sz="1600" b="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vzrgl\Local Settings\Temporary Internet Files\Content.MSO\D0747646.tmp"/>
          <p:cNvPicPr>
            <a:picLocks noChangeAspect="1" noChangeArrowheads="1"/>
          </p:cNvPicPr>
          <p:nvPr/>
        </p:nvPicPr>
        <p:blipFill>
          <a:blip r:embed="rId2" cstate="print"/>
          <a:srcRect/>
          <a:stretch>
            <a:fillRect/>
          </a:stretch>
        </p:blipFill>
        <p:spPr bwMode="auto">
          <a:xfrm>
            <a:off x="785786" y="1928802"/>
            <a:ext cx="3643338" cy="3500462"/>
          </a:xfrm>
          <a:prstGeom prst="rect">
            <a:avLst/>
          </a:prstGeom>
          <a:noFill/>
        </p:spPr>
      </p:pic>
      <p:pic>
        <p:nvPicPr>
          <p:cNvPr id="1028" name="Picture 4" descr="C:\Documents and Settings\svzrgl\Local Settings\Temporary Internet Files\Content.MSO\89DFE58F.tmp"/>
          <p:cNvPicPr>
            <a:picLocks noChangeAspect="1" noChangeArrowheads="1"/>
          </p:cNvPicPr>
          <p:nvPr/>
        </p:nvPicPr>
        <p:blipFill>
          <a:blip r:embed="rId3" cstate="print"/>
          <a:srcRect/>
          <a:stretch>
            <a:fillRect/>
          </a:stretch>
        </p:blipFill>
        <p:spPr bwMode="auto">
          <a:xfrm>
            <a:off x="4643438" y="1928802"/>
            <a:ext cx="3708598" cy="3500462"/>
          </a:xfrm>
          <a:prstGeom prst="rect">
            <a:avLst/>
          </a:prstGeom>
          <a:noFill/>
        </p:spPr>
      </p:pic>
      <p:sp>
        <p:nvSpPr>
          <p:cNvPr id="5" name="TextBox 4"/>
          <p:cNvSpPr txBox="1"/>
          <p:nvPr/>
        </p:nvSpPr>
        <p:spPr>
          <a:xfrm>
            <a:off x="571472" y="142852"/>
            <a:ext cx="8501122" cy="1200329"/>
          </a:xfrm>
          <a:prstGeom prst="rect">
            <a:avLst/>
          </a:prstGeom>
          <a:solidFill>
            <a:schemeClr val="bg1"/>
          </a:solidFill>
        </p:spPr>
        <p:txBody>
          <a:bodyPr wrap="square" rtlCol="0">
            <a:spAutoFit/>
          </a:bodyPr>
          <a:lstStyle/>
          <a:p>
            <a:pPr fontAlgn="b"/>
            <a:r>
              <a:rPr lang="en-GB" sz="2400" b="0" dirty="0" smtClean="0"/>
              <a:t>In this case the </a:t>
            </a:r>
            <a:r>
              <a:rPr lang="en-GB" sz="2400" b="0" dirty="0" err="1" smtClean="0"/>
              <a:t>pseudopregnancy</a:t>
            </a:r>
            <a:r>
              <a:rPr lang="en-GB" sz="2400" b="0" dirty="0" smtClean="0"/>
              <a:t> was easily resolved.</a:t>
            </a:r>
          </a:p>
          <a:p>
            <a:pPr fontAlgn="b"/>
            <a:r>
              <a:rPr lang="en-GB" sz="2400" b="0" dirty="0" smtClean="0"/>
              <a:t> </a:t>
            </a:r>
          </a:p>
        </p:txBody>
      </p:sp>
      <p:sp>
        <p:nvSpPr>
          <p:cNvPr id="8" name="TextBox 7"/>
          <p:cNvSpPr txBox="1"/>
          <p:nvPr/>
        </p:nvSpPr>
        <p:spPr>
          <a:xfrm>
            <a:off x="642910" y="1428736"/>
            <a:ext cx="8376780" cy="646331"/>
          </a:xfrm>
          <a:prstGeom prst="rect">
            <a:avLst/>
          </a:prstGeom>
          <a:noFill/>
        </p:spPr>
        <p:txBody>
          <a:bodyPr wrap="none" rtlCol="0">
            <a:spAutoFit/>
          </a:bodyPr>
          <a:lstStyle/>
          <a:p>
            <a:r>
              <a:rPr lang="en-GB" sz="1800" b="0" dirty="0" smtClean="0"/>
              <a:t>For biological interest, images of a fluid filled uterus are shown below:</a:t>
            </a:r>
          </a:p>
          <a:p>
            <a:endParaRPr lang="en-GB" sz="1800" b="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0725" y="179388"/>
            <a:ext cx="6346825" cy="1143000"/>
          </a:xfrm>
        </p:spPr>
        <p:txBody>
          <a:bodyPr anchor="t"/>
          <a:lstStyle/>
          <a:p>
            <a:pPr eaLnBrk="1" hangingPunct="1"/>
            <a:r>
              <a:rPr lang="en-US" sz="3000" dirty="0" smtClean="0">
                <a:solidFill>
                  <a:srgbClr val="002060"/>
                </a:solidFill>
              </a:rPr>
              <a:t>Case Learning Objectives</a:t>
            </a:r>
          </a:p>
        </p:txBody>
      </p:sp>
      <p:sp>
        <p:nvSpPr>
          <p:cNvPr id="5123" name="Rectangle 3"/>
          <p:cNvSpPr txBox="1">
            <a:spLocks noChangeArrowheads="1"/>
          </p:cNvSpPr>
          <p:nvPr/>
        </p:nvSpPr>
        <p:spPr bwMode="auto">
          <a:xfrm>
            <a:off x="720725" y="1260475"/>
            <a:ext cx="8099425" cy="4525963"/>
          </a:xfrm>
          <a:prstGeom prst="rect">
            <a:avLst/>
          </a:prstGeom>
          <a:noFill/>
          <a:ln w="9525">
            <a:noFill/>
            <a:miter lim="800000"/>
            <a:headEnd/>
            <a:tailEnd/>
          </a:ln>
        </p:spPr>
        <p:txBody>
          <a:bodyPr/>
          <a:lstStyle/>
          <a:p>
            <a:pPr>
              <a:buFont typeface="Arial" pitchFamily="34" charset="0"/>
              <a:buChar char="•"/>
            </a:pPr>
            <a:r>
              <a:rPr lang="en-GB" sz="2000" b="0" dirty="0" smtClean="0">
                <a:solidFill>
                  <a:srgbClr val="002060"/>
                </a:solidFill>
              </a:rPr>
              <a:t>Describe the reasons for prolongation of the </a:t>
            </a:r>
            <a:r>
              <a:rPr lang="en-GB" sz="2000" b="0" dirty="0" err="1" smtClean="0">
                <a:solidFill>
                  <a:srgbClr val="002060"/>
                </a:solidFill>
              </a:rPr>
              <a:t>luteal</a:t>
            </a:r>
            <a:r>
              <a:rPr lang="en-GB" sz="2000" b="0" dirty="0" smtClean="0">
                <a:solidFill>
                  <a:srgbClr val="002060"/>
                </a:solidFill>
              </a:rPr>
              <a:t> phase in the goat.</a:t>
            </a:r>
          </a:p>
          <a:p>
            <a:pPr>
              <a:buFont typeface="Arial" pitchFamily="34" charset="0"/>
              <a:buChar char="•"/>
            </a:pPr>
            <a:r>
              <a:rPr lang="en-GB" sz="2000" b="0" dirty="0" smtClean="0">
                <a:solidFill>
                  <a:srgbClr val="002060"/>
                </a:solidFill>
              </a:rPr>
              <a:t>Define and describe the concept and incidence of </a:t>
            </a:r>
            <a:r>
              <a:rPr lang="en-GB" sz="2000" b="0" dirty="0" err="1" smtClean="0">
                <a:solidFill>
                  <a:srgbClr val="002060"/>
                </a:solidFill>
              </a:rPr>
              <a:t>pseudopregnancy</a:t>
            </a:r>
            <a:r>
              <a:rPr lang="en-GB" sz="2000" b="0" dirty="0" smtClean="0">
                <a:solidFill>
                  <a:srgbClr val="002060"/>
                </a:solidFill>
              </a:rPr>
              <a:t> across species.</a:t>
            </a:r>
          </a:p>
          <a:p>
            <a:pPr>
              <a:buFont typeface="Arial" pitchFamily="34" charset="0"/>
              <a:buChar char="•"/>
            </a:pPr>
            <a:r>
              <a:rPr lang="en-GB" sz="2000" b="0" dirty="0" smtClean="0">
                <a:solidFill>
                  <a:srgbClr val="002060"/>
                </a:solidFill>
              </a:rPr>
              <a:t>Explain the methods employed to detect </a:t>
            </a:r>
            <a:r>
              <a:rPr lang="en-GB" sz="2000" b="0" dirty="0" err="1" smtClean="0">
                <a:solidFill>
                  <a:srgbClr val="002060"/>
                </a:solidFill>
              </a:rPr>
              <a:t>pseudopregnancy</a:t>
            </a:r>
            <a:r>
              <a:rPr lang="en-GB" sz="2000" b="0" dirty="0" smtClean="0">
                <a:solidFill>
                  <a:srgbClr val="002060"/>
                </a:solidFill>
              </a:rPr>
              <a:t>.</a:t>
            </a:r>
          </a:p>
          <a:p>
            <a:pPr>
              <a:buFont typeface="Arial" pitchFamily="34" charset="0"/>
              <a:buChar char="•"/>
            </a:pPr>
            <a:r>
              <a:rPr lang="en-GB" sz="2000" b="0" dirty="0" smtClean="0">
                <a:solidFill>
                  <a:srgbClr val="002060"/>
                </a:solidFill>
              </a:rPr>
              <a:t>Describe the clinical consequences of </a:t>
            </a:r>
            <a:r>
              <a:rPr lang="en-GB" sz="2000" b="0" dirty="0" err="1" smtClean="0">
                <a:solidFill>
                  <a:srgbClr val="002060"/>
                </a:solidFill>
              </a:rPr>
              <a:t>pseudopregnancy</a:t>
            </a:r>
            <a:r>
              <a:rPr lang="en-GB" sz="2000" b="0" dirty="0" smtClean="0">
                <a:solidFill>
                  <a:srgbClr val="002060"/>
                </a:solidFill>
              </a:rPr>
              <a:t> in the goat and other species.</a:t>
            </a:r>
          </a:p>
          <a:p>
            <a:pPr>
              <a:buFont typeface="Arial" pitchFamily="34" charset="0"/>
              <a:buChar char="•"/>
            </a:pPr>
            <a:r>
              <a:rPr lang="en-GB" sz="2000" b="0" dirty="0" smtClean="0">
                <a:solidFill>
                  <a:srgbClr val="002060"/>
                </a:solidFill>
              </a:rPr>
              <a:t>Describe the principles of the treatment options for </a:t>
            </a:r>
            <a:r>
              <a:rPr lang="en-GB" sz="2000" b="0" dirty="0" err="1" smtClean="0">
                <a:solidFill>
                  <a:srgbClr val="002060"/>
                </a:solidFill>
              </a:rPr>
              <a:t>pseudopregnancy</a:t>
            </a:r>
            <a:r>
              <a:rPr lang="en-GB" sz="2000" b="0" dirty="0" smtClean="0">
                <a:solidFill>
                  <a:srgbClr val="002060"/>
                </a:solidFill>
              </a:rPr>
              <a:t> across species.</a:t>
            </a:r>
          </a:p>
          <a:p>
            <a:pPr marL="355600" indent="-355600">
              <a:spcBef>
                <a:spcPct val="20000"/>
              </a:spcBef>
              <a:buFontTx/>
              <a:buChar char="•"/>
            </a:pPr>
            <a:endParaRPr lang="en-GB" sz="2000" b="0"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720725" y="179388"/>
            <a:ext cx="6346825" cy="1143000"/>
          </a:xfrm>
        </p:spPr>
        <p:txBody>
          <a:bodyPr anchor="t"/>
          <a:lstStyle/>
          <a:p>
            <a:r>
              <a:rPr lang="en-GB" sz="3000" smtClean="0">
                <a:solidFill>
                  <a:srgbClr val="FF0000"/>
                </a:solidFill>
              </a:rPr>
              <a:t>Background information for facilitators</a:t>
            </a:r>
          </a:p>
        </p:txBody>
      </p:sp>
      <p:sp>
        <p:nvSpPr>
          <p:cNvPr id="3" name="Rectangle 3"/>
          <p:cNvSpPr txBox="1">
            <a:spLocks noChangeArrowheads="1"/>
          </p:cNvSpPr>
          <p:nvPr/>
        </p:nvSpPr>
        <p:spPr bwMode="auto">
          <a:xfrm>
            <a:off x="720725" y="1142984"/>
            <a:ext cx="8099425" cy="5597525"/>
          </a:xfrm>
          <a:prstGeom prst="rect">
            <a:avLst/>
          </a:prstGeom>
          <a:solidFill>
            <a:schemeClr val="bg1"/>
          </a:solidFill>
          <a:ln w="9525">
            <a:noFill/>
            <a:miter lim="800000"/>
            <a:headEnd/>
            <a:tailEnd/>
          </a:ln>
        </p:spPr>
        <p:txBody>
          <a:bodyPr/>
          <a:lstStyle/>
          <a:p>
            <a:pPr fontAlgn="b"/>
            <a:r>
              <a:rPr lang="en-GB" sz="1800" b="0" dirty="0" smtClean="0">
                <a:solidFill>
                  <a:srgbClr val="FF0000"/>
                </a:solidFill>
              </a:rPr>
              <a:t>The case comprises 12 pregnant does from a 120 goat herd (diagnosed pregnant in early pregnancy) that are past their expected date of delivery. The does appear to be pregnant in terms of abdominal distension and mammary gland development and other does in the herd have delivered on time and kidded normally indicative of a non-infection based aetiology. </a:t>
            </a:r>
          </a:p>
          <a:p>
            <a:pPr fontAlgn="b"/>
            <a:endParaRPr lang="en-GB" sz="1800" b="0" dirty="0" smtClean="0">
              <a:solidFill>
                <a:srgbClr val="FF0000"/>
              </a:solidFill>
            </a:endParaRPr>
          </a:p>
          <a:p>
            <a:pPr fontAlgn="b"/>
            <a:r>
              <a:rPr lang="en-GB" sz="1800" b="0" dirty="0" smtClean="0">
                <a:solidFill>
                  <a:srgbClr val="FF0000"/>
                </a:solidFill>
              </a:rPr>
              <a:t>Ultimately, ultrasound scanning of the does reveals that there is no foetal tissue present and that the uterus is full of fluid; a condition known as cloudburst (</a:t>
            </a:r>
            <a:r>
              <a:rPr lang="en-GB" sz="1800" b="0" dirty="0" err="1" smtClean="0">
                <a:solidFill>
                  <a:srgbClr val="FF0000"/>
                </a:solidFill>
              </a:rPr>
              <a:t>pseudopregnancy</a:t>
            </a:r>
            <a:r>
              <a:rPr lang="en-GB" sz="1800" b="0" dirty="0" smtClean="0">
                <a:solidFill>
                  <a:srgbClr val="FF0000"/>
                </a:solidFill>
              </a:rPr>
              <a:t>). Blood samples, taken at the time of scanning revealed that progesterone levels were elevated, but slightly lower than in a normal pregnancy. Oestrone </a:t>
            </a:r>
            <a:r>
              <a:rPr lang="en-GB" sz="1800" b="0" dirty="0" err="1" smtClean="0">
                <a:solidFill>
                  <a:srgbClr val="FF0000"/>
                </a:solidFill>
              </a:rPr>
              <a:t>sulfate</a:t>
            </a:r>
            <a:r>
              <a:rPr lang="en-GB" sz="1800" b="0" dirty="0" smtClean="0">
                <a:solidFill>
                  <a:srgbClr val="FF0000"/>
                </a:solidFill>
              </a:rPr>
              <a:t> levels were </a:t>
            </a:r>
            <a:r>
              <a:rPr lang="en-GB" sz="1800" b="0" dirty="0" err="1" smtClean="0">
                <a:solidFill>
                  <a:srgbClr val="FF0000"/>
                </a:solidFill>
              </a:rPr>
              <a:t>negligable</a:t>
            </a:r>
            <a:r>
              <a:rPr lang="en-GB" sz="1800" b="0" dirty="0" smtClean="0">
                <a:solidFill>
                  <a:srgbClr val="FF0000"/>
                </a:solidFill>
              </a:rPr>
              <a:t> confirming </a:t>
            </a:r>
            <a:r>
              <a:rPr lang="en-GB" sz="1800" b="0" dirty="0" err="1" smtClean="0">
                <a:solidFill>
                  <a:srgbClr val="FF0000"/>
                </a:solidFill>
              </a:rPr>
              <a:t>pseudopregnancy</a:t>
            </a:r>
            <a:r>
              <a:rPr lang="en-GB" sz="1800" b="0" dirty="0" smtClean="0">
                <a:solidFill>
                  <a:srgbClr val="FF0000"/>
                </a:solidFill>
              </a:rPr>
              <a:t>. The case explores the biological mechanism by which the corpus </a:t>
            </a:r>
            <a:r>
              <a:rPr lang="en-GB" sz="1800" b="0" dirty="0" err="1" smtClean="0">
                <a:solidFill>
                  <a:srgbClr val="FF0000"/>
                </a:solidFill>
              </a:rPr>
              <a:t>luteum</a:t>
            </a:r>
            <a:r>
              <a:rPr lang="en-GB" sz="1800" b="0" dirty="0" smtClean="0">
                <a:solidFill>
                  <a:srgbClr val="FF0000"/>
                </a:solidFill>
              </a:rPr>
              <a:t> is maintained in pregnancy and how the </a:t>
            </a:r>
            <a:r>
              <a:rPr lang="en-GB" sz="1800" b="0" dirty="0" err="1" smtClean="0">
                <a:solidFill>
                  <a:srgbClr val="FF0000"/>
                </a:solidFill>
              </a:rPr>
              <a:t>luteal</a:t>
            </a:r>
            <a:r>
              <a:rPr lang="en-GB" sz="1800" b="0" dirty="0" smtClean="0">
                <a:solidFill>
                  <a:srgbClr val="FF0000"/>
                </a:solidFill>
              </a:rPr>
              <a:t> phase may be prolonged in the absence of a foetus. The causes, incidence and management of </a:t>
            </a:r>
            <a:r>
              <a:rPr lang="en-GB" sz="1800" b="0" dirty="0" err="1" smtClean="0">
                <a:solidFill>
                  <a:srgbClr val="FF0000"/>
                </a:solidFill>
              </a:rPr>
              <a:t>pseudopregnancy</a:t>
            </a:r>
            <a:r>
              <a:rPr lang="en-GB" sz="1800" b="0" dirty="0" smtClean="0">
                <a:solidFill>
                  <a:srgbClr val="FF0000"/>
                </a:solidFill>
              </a:rPr>
              <a:t> are investigated across species.  The case concludes with consideration of some of the possible risk factors involved and the communication skills required to explain the outcome of the investigation to the client.</a:t>
            </a:r>
          </a:p>
          <a:p>
            <a:pPr>
              <a:spcBef>
                <a:spcPct val="20000"/>
              </a:spcBef>
            </a:pPr>
            <a:endParaRPr lang="en-GB" sz="1800" b="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720725" y="179388"/>
            <a:ext cx="6346825" cy="1143000"/>
          </a:xfrm>
        </p:spPr>
        <p:txBody>
          <a:bodyPr anchor="t"/>
          <a:lstStyle/>
          <a:p>
            <a:pPr>
              <a:defRPr/>
            </a:pPr>
            <a:r>
              <a:rPr lang="en-US" sz="3000" dirty="0" smtClean="0"/>
              <a:t>Student Instructions </a:t>
            </a:r>
            <a:r>
              <a:rPr lang="en-US" sz="2000" dirty="0" smtClean="0">
                <a:latin typeface="+mn-lt"/>
              </a:rPr>
              <a:t>(Monday DGL)</a:t>
            </a:r>
          </a:p>
        </p:txBody>
      </p:sp>
      <p:sp>
        <p:nvSpPr>
          <p:cNvPr id="7171" name="Rectangle 3"/>
          <p:cNvSpPr txBox="1">
            <a:spLocks noChangeArrowheads="1"/>
          </p:cNvSpPr>
          <p:nvPr/>
        </p:nvSpPr>
        <p:spPr bwMode="auto">
          <a:xfrm>
            <a:off x="720725" y="1260475"/>
            <a:ext cx="8099425" cy="3668713"/>
          </a:xfrm>
          <a:prstGeom prst="rect">
            <a:avLst/>
          </a:prstGeom>
          <a:noFill/>
          <a:ln w="9525">
            <a:noFill/>
            <a:miter lim="800000"/>
            <a:headEnd/>
            <a:tailEnd/>
          </a:ln>
        </p:spPr>
        <p:txBody>
          <a:bodyPr/>
          <a:lstStyle/>
          <a:p>
            <a:pPr marL="342900" indent="-342900">
              <a:spcBef>
                <a:spcPct val="20000"/>
              </a:spcBef>
              <a:buFont typeface="Verdana" pitchFamily="34" charset="0"/>
              <a:buAutoNum type="arabicPeriod"/>
            </a:pPr>
            <a:r>
              <a:rPr lang="en-US" sz="2000" b="0">
                <a:solidFill>
                  <a:srgbClr val="003366"/>
                </a:solidFill>
              </a:rPr>
              <a:t>Read the history of this case and identify any terms that you do not understand.</a:t>
            </a:r>
          </a:p>
          <a:p>
            <a:pPr marL="342900" indent="-342900">
              <a:spcBef>
                <a:spcPct val="20000"/>
              </a:spcBef>
            </a:pPr>
            <a:endParaRPr lang="en-US" sz="2000" b="0">
              <a:solidFill>
                <a:srgbClr val="003366"/>
              </a:solidFill>
            </a:endParaRPr>
          </a:p>
          <a:p>
            <a:pPr marL="342900" indent="-342900">
              <a:spcBef>
                <a:spcPct val="20000"/>
              </a:spcBef>
              <a:buFont typeface="Verdana" pitchFamily="34" charset="0"/>
              <a:buAutoNum type="arabicPeriod" startAt="2"/>
            </a:pPr>
            <a:r>
              <a:rPr lang="en-US" sz="2000" b="0">
                <a:solidFill>
                  <a:srgbClr val="003366"/>
                </a:solidFill>
              </a:rPr>
              <a:t>Within your group answer and discuss the questions set on the case. Questions have been set on (a) the underlying biology of the case and (b) the husbandry/ clinical component of the case.</a:t>
            </a:r>
          </a:p>
          <a:p>
            <a:pPr marL="342900" indent="-342900">
              <a:spcBef>
                <a:spcPct val="20000"/>
              </a:spcBef>
            </a:pPr>
            <a:endParaRPr lang="en-US" sz="2000" b="0">
              <a:solidFill>
                <a:srgbClr val="003366"/>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714348" y="3500438"/>
          <a:ext cx="5715040" cy="2449920"/>
        </p:xfrm>
        <a:graphic>
          <a:graphicData uri="http://schemas.openxmlformats.org/drawingml/2006/table">
            <a:tbl>
              <a:tblPr firstRow="1" bandRow="1">
                <a:tableStyleId>{5C22544A-7EE6-4342-B048-85BDC9FD1C3A}</a:tableStyleId>
              </a:tblPr>
              <a:tblGrid>
                <a:gridCol w="1428760"/>
                <a:gridCol w="1428760"/>
                <a:gridCol w="1428760"/>
                <a:gridCol w="1428760"/>
              </a:tblGrid>
              <a:tr h="280080">
                <a:tc>
                  <a:txBody>
                    <a:bodyPr/>
                    <a:lstStyle/>
                    <a:p>
                      <a:r>
                        <a:rPr lang="en-GB" sz="1400" b="0" dirty="0" smtClean="0">
                          <a:solidFill>
                            <a:schemeClr val="tx1"/>
                          </a:solidFill>
                        </a:rPr>
                        <a:t>Owner</a:t>
                      </a:r>
                      <a:endParaRPr lang="en-GB" sz="1400" b="0" dirty="0">
                        <a:solidFill>
                          <a:schemeClr val="tx1"/>
                        </a:solidFill>
                      </a:endParaRPr>
                    </a:p>
                  </a:txBody>
                  <a:tcPr/>
                </a:tc>
                <a:tc>
                  <a:txBody>
                    <a:bodyPr/>
                    <a:lstStyle/>
                    <a:p>
                      <a:r>
                        <a:rPr lang="en-GB" sz="1400" b="0" dirty="0" smtClean="0">
                          <a:solidFill>
                            <a:schemeClr val="tx1"/>
                          </a:solidFill>
                        </a:rPr>
                        <a:t>Name</a:t>
                      </a:r>
                      <a:endParaRPr lang="en-GB" sz="1400" b="0" dirty="0">
                        <a:solidFill>
                          <a:schemeClr val="tx1"/>
                        </a:solidFill>
                      </a:endParaRPr>
                    </a:p>
                  </a:txBody>
                  <a:tcPr/>
                </a:tc>
                <a:tc>
                  <a:txBody>
                    <a:bodyPr/>
                    <a:lstStyle/>
                    <a:p>
                      <a:r>
                        <a:rPr lang="en-GB" sz="1400" b="0" dirty="0" smtClean="0">
                          <a:solidFill>
                            <a:schemeClr val="tx1"/>
                          </a:solidFill>
                        </a:rPr>
                        <a:t>Species</a:t>
                      </a:r>
                      <a:endParaRPr lang="en-GB" sz="1400" b="0" dirty="0">
                        <a:solidFill>
                          <a:schemeClr val="tx1"/>
                        </a:solidFill>
                      </a:endParaRPr>
                    </a:p>
                  </a:txBody>
                  <a:tcPr/>
                </a:tc>
                <a:tc>
                  <a:txBody>
                    <a:bodyPr/>
                    <a:lstStyle/>
                    <a:p>
                      <a:r>
                        <a:rPr lang="en-GB" sz="1400" b="0" dirty="0" smtClean="0">
                          <a:solidFill>
                            <a:schemeClr val="tx1"/>
                          </a:solidFill>
                        </a:rPr>
                        <a:t>Breed</a:t>
                      </a:r>
                      <a:endParaRPr lang="en-GB" sz="1400" b="0" dirty="0">
                        <a:solidFill>
                          <a:schemeClr val="tx1"/>
                        </a:solidFill>
                      </a:endParaRPr>
                    </a:p>
                  </a:txBody>
                  <a:tcPr/>
                </a:tc>
              </a:tr>
              <a:tr h="280080">
                <a:tc>
                  <a:txBody>
                    <a:bodyPr/>
                    <a:lstStyle/>
                    <a:p>
                      <a:r>
                        <a:rPr lang="en-GB" sz="1200" dirty="0" smtClean="0"/>
                        <a:t>Hill</a:t>
                      </a:r>
                      <a:endParaRPr lang="en-GB" sz="1200" dirty="0"/>
                    </a:p>
                  </a:txBody>
                  <a:tcPr/>
                </a:tc>
                <a:tc>
                  <a:txBody>
                    <a:bodyPr/>
                    <a:lstStyle/>
                    <a:p>
                      <a:endParaRPr lang="en-GB" sz="1200" dirty="0"/>
                    </a:p>
                  </a:txBody>
                  <a:tcPr/>
                </a:tc>
                <a:tc>
                  <a:txBody>
                    <a:bodyPr/>
                    <a:lstStyle/>
                    <a:p>
                      <a:r>
                        <a:rPr lang="en-GB" sz="1200" dirty="0" smtClean="0"/>
                        <a:t>Goat</a:t>
                      </a:r>
                      <a:endParaRPr lang="en-GB" sz="1200" dirty="0"/>
                    </a:p>
                  </a:txBody>
                  <a:tcPr/>
                </a:tc>
                <a:tc>
                  <a:txBody>
                    <a:bodyPr/>
                    <a:lstStyle/>
                    <a:p>
                      <a:r>
                        <a:rPr lang="en-GB" sz="1200" dirty="0" err="1" smtClean="0"/>
                        <a:t>Saanan</a:t>
                      </a:r>
                      <a:r>
                        <a:rPr lang="en-GB" sz="1200" dirty="0" smtClean="0"/>
                        <a:t> Cross</a:t>
                      </a:r>
                      <a:endParaRPr lang="en-GB" sz="1200" dirty="0"/>
                    </a:p>
                  </a:txBody>
                  <a:tcPr/>
                </a:tc>
              </a:tr>
              <a:tr h="280080">
                <a:tc>
                  <a:txBody>
                    <a:bodyPr/>
                    <a:lstStyle/>
                    <a:p>
                      <a:endParaRPr lang="en-GB" sz="1400"/>
                    </a:p>
                  </a:txBody>
                  <a:tcPr/>
                </a:tc>
                <a:tc>
                  <a:txBody>
                    <a:bodyPr/>
                    <a:lstStyle/>
                    <a:p>
                      <a:endParaRPr lang="en-GB" sz="1400"/>
                    </a:p>
                  </a:txBody>
                  <a:tcPr/>
                </a:tc>
                <a:tc>
                  <a:txBody>
                    <a:bodyPr/>
                    <a:lstStyle/>
                    <a:p>
                      <a:endParaRPr lang="en-GB" sz="1400" dirty="0"/>
                    </a:p>
                  </a:txBody>
                  <a:tcPr/>
                </a:tc>
                <a:tc>
                  <a:txBody>
                    <a:bodyPr/>
                    <a:lstStyle/>
                    <a:p>
                      <a:endParaRPr lang="en-GB" sz="1400" dirty="0"/>
                    </a:p>
                  </a:txBody>
                  <a:tcPr/>
                </a:tc>
              </a:tr>
              <a:tr h="280080">
                <a:tc>
                  <a:txBody>
                    <a:bodyPr/>
                    <a:lstStyle/>
                    <a:p>
                      <a:r>
                        <a:rPr lang="en-GB" sz="1400" dirty="0" smtClean="0"/>
                        <a:t>Age </a:t>
                      </a:r>
                      <a:endParaRPr lang="en-GB" sz="1400" dirty="0"/>
                    </a:p>
                  </a:txBody>
                  <a:tcPr/>
                </a:tc>
                <a:tc>
                  <a:txBody>
                    <a:bodyPr/>
                    <a:lstStyle/>
                    <a:p>
                      <a:r>
                        <a:rPr lang="en-GB" sz="1400" dirty="0" smtClean="0"/>
                        <a:t>Gender</a:t>
                      </a:r>
                      <a:endParaRPr lang="en-GB" sz="1400" dirty="0"/>
                    </a:p>
                  </a:txBody>
                  <a:tcPr/>
                </a:tc>
                <a:tc>
                  <a:txBody>
                    <a:bodyPr/>
                    <a:lstStyle/>
                    <a:p>
                      <a:r>
                        <a:rPr lang="en-GB" sz="1400" dirty="0" smtClean="0"/>
                        <a:t>Colour</a:t>
                      </a:r>
                      <a:endParaRPr lang="en-GB" sz="1400" dirty="0"/>
                    </a:p>
                  </a:txBody>
                  <a:tcPr/>
                </a:tc>
                <a:tc>
                  <a:txBody>
                    <a:bodyPr/>
                    <a:lstStyle/>
                    <a:p>
                      <a:r>
                        <a:rPr lang="en-GB" sz="1400" dirty="0" smtClean="0"/>
                        <a:t>Weight (</a:t>
                      </a:r>
                      <a:r>
                        <a:rPr lang="en-GB" sz="1400" dirty="0" err="1" smtClean="0"/>
                        <a:t>kgs</a:t>
                      </a:r>
                      <a:r>
                        <a:rPr lang="en-GB" sz="1400" dirty="0" smtClean="0"/>
                        <a:t>)</a:t>
                      </a:r>
                      <a:endParaRPr lang="en-GB" sz="1400" dirty="0"/>
                    </a:p>
                  </a:txBody>
                  <a:tcPr/>
                </a:tc>
              </a:tr>
              <a:tr h="280080">
                <a:tc>
                  <a:txBody>
                    <a:bodyPr/>
                    <a:lstStyle/>
                    <a:p>
                      <a:endParaRPr lang="en-GB" sz="1200" dirty="0"/>
                    </a:p>
                  </a:txBody>
                  <a:tcPr/>
                </a:tc>
                <a:tc>
                  <a:txBody>
                    <a:bodyPr/>
                    <a:lstStyle/>
                    <a:p>
                      <a:r>
                        <a:rPr lang="en-GB" sz="1200" dirty="0" smtClean="0"/>
                        <a:t>Female Entire</a:t>
                      </a:r>
                      <a:endParaRPr lang="en-GB" sz="1200" dirty="0"/>
                    </a:p>
                  </a:txBody>
                  <a:tcPr/>
                </a:tc>
                <a:tc>
                  <a:txBody>
                    <a:bodyPr/>
                    <a:lstStyle/>
                    <a:p>
                      <a:r>
                        <a:rPr lang="en-GB" sz="1200" dirty="0" smtClean="0"/>
                        <a:t>White</a:t>
                      </a:r>
                      <a:endParaRPr lang="en-GB" sz="1200" dirty="0"/>
                    </a:p>
                  </a:txBody>
                  <a:tcPr/>
                </a:tc>
                <a:tc>
                  <a:txBody>
                    <a:bodyPr/>
                    <a:lstStyle/>
                    <a:p>
                      <a:r>
                        <a:rPr lang="en-GB" sz="1200" dirty="0" smtClean="0"/>
                        <a:t>72</a:t>
                      </a:r>
                      <a:endParaRPr lang="en-GB" sz="1200" dirty="0"/>
                    </a:p>
                  </a:txBody>
                  <a:tcPr/>
                </a:tc>
              </a:tr>
              <a:tr h="28008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sz="1400" dirty="0"/>
                    </a:p>
                  </a:txBody>
                  <a:tcPr/>
                </a:tc>
              </a:tr>
              <a:tr h="280080">
                <a:tc>
                  <a:txBody>
                    <a:bodyPr/>
                    <a:lstStyle/>
                    <a:p>
                      <a:r>
                        <a:rPr lang="en-GB" sz="1400" dirty="0" smtClean="0"/>
                        <a:t>BCS</a:t>
                      </a:r>
                      <a:endParaRPr lang="en-GB" sz="1400" dirty="0"/>
                    </a:p>
                  </a:txBody>
                  <a:tcPr/>
                </a:tc>
                <a:tc>
                  <a:txBody>
                    <a:bodyPr/>
                    <a:lstStyle/>
                    <a:p>
                      <a:r>
                        <a:rPr lang="en-GB" sz="1400" dirty="0" smtClean="0"/>
                        <a:t>Height</a:t>
                      </a:r>
                      <a:endParaRPr lang="en-GB" sz="1400" dirty="0"/>
                    </a:p>
                  </a:txBody>
                  <a:tcPr/>
                </a:tc>
                <a:tc>
                  <a:txBody>
                    <a:bodyPr/>
                    <a:lstStyle/>
                    <a:p>
                      <a:r>
                        <a:rPr lang="en-GB" sz="1400" dirty="0" smtClean="0"/>
                        <a:t>Other</a:t>
                      </a:r>
                      <a:endParaRPr lang="en-GB" sz="1400" dirty="0"/>
                    </a:p>
                  </a:txBody>
                  <a:tcPr/>
                </a:tc>
                <a:tc>
                  <a:txBody>
                    <a:bodyPr/>
                    <a:lstStyle/>
                    <a:p>
                      <a:endParaRPr lang="en-GB" sz="1400" dirty="0"/>
                    </a:p>
                  </a:txBody>
                  <a:tcPr/>
                </a:tc>
              </a:tr>
              <a:tr h="280080">
                <a:tc>
                  <a:txBody>
                    <a:bodyPr/>
                    <a:lstStyle/>
                    <a:p>
                      <a:endParaRPr lang="en-GB" sz="1200" dirty="0"/>
                    </a:p>
                  </a:txBody>
                  <a:tcPr/>
                </a:tc>
                <a:tc>
                  <a:txBody>
                    <a:bodyPr/>
                    <a:lstStyle/>
                    <a:p>
                      <a:endParaRPr lang="en-GB" sz="1200" dirty="0"/>
                    </a:p>
                  </a:txBody>
                  <a:tcPr/>
                </a:tc>
                <a:tc>
                  <a:txBody>
                    <a:bodyPr/>
                    <a:lstStyle/>
                    <a:p>
                      <a:endParaRPr lang="en-GB" sz="1400"/>
                    </a:p>
                  </a:txBody>
                  <a:tcPr/>
                </a:tc>
                <a:tc>
                  <a:txBody>
                    <a:bodyPr/>
                    <a:lstStyle/>
                    <a:p>
                      <a:endParaRPr lang="en-GB" sz="1400" dirty="0"/>
                    </a:p>
                  </a:txBody>
                  <a:tcPr/>
                </a:tc>
              </a:tr>
            </a:tbl>
          </a:graphicData>
        </a:graphic>
      </p:graphicFrame>
      <p:sp>
        <p:nvSpPr>
          <p:cNvPr id="12" name="TextBox 11"/>
          <p:cNvSpPr txBox="1"/>
          <p:nvPr/>
        </p:nvSpPr>
        <p:spPr>
          <a:xfrm>
            <a:off x="1225500" y="357166"/>
            <a:ext cx="3191899" cy="584775"/>
          </a:xfrm>
          <a:prstGeom prst="rect">
            <a:avLst/>
          </a:prstGeom>
          <a:noFill/>
        </p:spPr>
        <p:txBody>
          <a:bodyPr wrap="none" rtlCol="0">
            <a:spAutoFit/>
          </a:bodyPr>
          <a:lstStyle/>
          <a:p>
            <a:pPr algn="ctr"/>
            <a:r>
              <a:rPr lang="en-GB" dirty="0" smtClean="0"/>
              <a:t>Just Kidding!</a:t>
            </a:r>
            <a:endParaRPr lang="en-GB" dirty="0"/>
          </a:p>
        </p:txBody>
      </p:sp>
      <p:sp>
        <p:nvSpPr>
          <p:cNvPr id="13" name="TextBox 12"/>
          <p:cNvSpPr txBox="1"/>
          <p:nvPr/>
        </p:nvSpPr>
        <p:spPr>
          <a:xfrm>
            <a:off x="1643042" y="2857496"/>
            <a:ext cx="2977097" cy="461665"/>
          </a:xfrm>
          <a:prstGeom prst="rect">
            <a:avLst/>
          </a:prstGeom>
          <a:noFill/>
        </p:spPr>
        <p:txBody>
          <a:bodyPr wrap="none" rtlCol="0">
            <a:spAutoFit/>
          </a:bodyPr>
          <a:lstStyle/>
          <a:p>
            <a:r>
              <a:rPr lang="en-GB" sz="2400" b="0" dirty="0" smtClean="0"/>
              <a:t>Case presentation</a:t>
            </a:r>
            <a:endParaRPr lang="en-GB" sz="2400" b="0" dirty="0"/>
          </a:p>
        </p:txBody>
      </p:sp>
      <p:pic>
        <p:nvPicPr>
          <p:cNvPr id="23554" name="Picture 2" descr="C:\Documents and Settings\svzrgl\Local Settings\Temporary Internet Files\Content.MSO\4EFC5651.tmp"/>
          <p:cNvPicPr>
            <a:picLocks noChangeAspect="1" noChangeArrowheads="1"/>
          </p:cNvPicPr>
          <p:nvPr/>
        </p:nvPicPr>
        <p:blipFill>
          <a:blip r:embed="rId2" cstate="print"/>
          <a:srcRect/>
          <a:stretch>
            <a:fillRect/>
          </a:stretch>
        </p:blipFill>
        <p:spPr bwMode="auto">
          <a:xfrm>
            <a:off x="5731442" y="35719"/>
            <a:ext cx="3341152" cy="275033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00100" y="923868"/>
            <a:ext cx="7786742" cy="2308324"/>
          </a:xfrm>
          <a:prstGeom prst="rect">
            <a:avLst/>
          </a:prstGeom>
          <a:solidFill>
            <a:schemeClr val="bg1"/>
          </a:solidFill>
          <a:ln>
            <a:solidFill>
              <a:schemeClr val="tx1"/>
            </a:solidFill>
          </a:ln>
        </p:spPr>
        <p:txBody>
          <a:bodyPr wrap="square">
            <a:spAutoFit/>
          </a:bodyPr>
          <a:lstStyle/>
          <a:p>
            <a:r>
              <a:rPr lang="en-GB" sz="1800" dirty="0" smtClean="0"/>
              <a:t>Current medical history:</a:t>
            </a:r>
          </a:p>
          <a:p>
            <a:r>
              <a:rPr lang="en-GB" sz="1800" b="0" dirty="0" smtClean="0"/>
              <a:t>Mr Hill calls you to investigate 12 pregnant does that are past their calculated due date. Your distant clinical examination indicates that the does are bright and alert, with ventral abdominal distension suggesting that they were still pregnant. A physical examination of several of the does confirms your initial observation, and in addition, palpation of the udder indicates that normal pre-parturient mammary gland development is occurring.</a:t>
            </a:r>
            <a:endParaRPr lang="en-GB" sz="1800" b="0" dirty="0"/>
          </a:p>
        </p:txBody>
      </p:sp>
      <p:sp>
        <p:nvSpPr>
          <p:cNvPr id="4" name="TextBox 3"/>
          <p:cNvSpPr txBox="1"/>
          <p:nvPr/>
        </p:nvSpPr>
        <p:spPr>
          <a:xfrm>
            <a:off x="1000100" y="3495636"/>
            <a:ext cx="7786742" cy="2862322"/>
          </a:xfrm>
          <a:prstGeom prst="rect">
            <a:avLst/>
          </a:prstGeom>
          <a:noFill/>
          <a:ln>
            <a:solidFill>
              <a:schemeClr val="tx1"/>
            </a:solidFill>
          </a:ln>
        </p:spPr>
        <p:txBody>
          <a:bodyPr wrap="square" rtlCol="0">
            <a:spAutoFit/>
          </a:bodyPr>
          <a:lstStyle/>
          <a:p>
            <a:r>
              <a:rPr lang="en-GB" sz="1800" dirty="0" smtClean="0"/>
              <a:t>Past medical history: </a:t>
            </a:r>
          </a:p>
          <a:p>
            <a:r>
              <a:rPr lang="en-GB" sz="1800" b="0" dirty="0" smtClean="0"/>
              <a:t>Mr Hill purchased an existing 120 goat herd in mid-December and was told by the vendor that a majority of the does were pregnant. In February, he decided to have them checked for pregnancy and contacted you as his veterinary surgeon. Having recently qualified, the visit to Mr Hills farm was only your second professional visit since joining a local practice and on arrival at the farm you scan the does with your handy-dandy mobile ultrasound machine. You conclude that 80 of the does were pregnant and that all of the pregnancies appear normal.</a:t>
            </a:r>
            <a:endParaRPr lang="en-GB" sz="1800"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Biological questions</a:t>
            </a:r>
            <a:endParaRPr lang="en-GB" dirty="0"/>
          </a:p>
        </p:txBody>
      </p:sp>
      <p:sp>
        <p:nvSpPr>
          <p:cNvPr id="3" name="Content Placeholder 2"/>
          <p:cNvSpPr>
            <a:spLocks noGrp="1"/>
          </p:cNvSpPr>
          <p:nvPr>
            <p:ph idx="1"/>
          </p:nvPr>
        </p:nvSpPr>
        <p:spPr>
          <a:xfrm>
            <a:off x="735013" y="1341438"/>
            <a:ext cx="8229600" cy="4159264"/>
          </a:xfrm>
        </p:spPr>
        <p:txBody>
          <a:bodyPr/>
          <a:lstStyle/>
          <a:p>
            <a:r>
              <a:rPr lang="en-GB" sz="2000" dirty="0" smtClean="0"/>
              <a:t>What hormonal changes occur in late pregnancy and prior to parturition in the doe? Where are these hormones produced?</a:t>
            </a:r>
          </a:p>
          <a:p>
            <a:r>
              <a:rPr lang="en-GB" sz="2000" dirty="0" smtClean="0"/>
              <a:t>What are the possible endocrine reasons for a delay in parturition?</a:t>
            </a:r>
          </a:p>
          <a:p>
            <a:r>
              <a:rPr lang="en-GB" sz="2000" dirty="0" smtClean="0"/>
              <a:t>What factors might be measured in blood samples taken from these does?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6988"/>
            <a:ext cx="8397875" cy="1143001"/>
          </a:xfrm>
          <a:solidFill>
            <a:schemeClr val="bg1"/>
          </a:solidFill>
        </p:spPr>
        <p:txBody>
          <a:bodyPr/>
          <a:lstStyle/>
          <a:p>
            <a:r>
              <a:rPr lang="en-GB" dirty="0" smtClean="0">
                <a:solidFill>
                  <a:srgbClr val="FF0000"/>
                </a:solidFill>
              </a:rPr>
              <a:t>Notes and definitions for facilitators</a:t>
            </a:r>
            <a:endParaRPr lang="en-GB" dirty="0">
              <a:solidFill>
                <a:srgbClr val="FF0000"/>
              </a:solidFill>
            </a:endParaRPr>
          </a:p>
        </p:txBody>
      </p:sp>
      <p:sp>
        <p:nvSpPr>
          <p:cNvPr id="3" name="Content Placeholder 2"/>
          <p:cNvSpPr>
            <a:spLocks noGrp="1"/>
          </p:cNvSpPr>
          <p:nvPr>
            <p:ph idx="1"/>
          </p:nvPr>
        </p:nvSpPr>
        <p:spPr>
          <a:xfrm>
            <a:off x="498769" y="908720"/>
            <a:ext cx="8321703" cy="5832648"/>
          </a:xfrm>
          <a:solidFill>
            <a:schemeClr val="bg1"/>
          </a:solidFill>
        </p:spPr>
        <p:txBody>
          <a:bodyPr/>
          <a:lstStyle/>
          <a:p>
            <a:r>
              <a:rPr lang="en-GB" sz="1600" b="1" dirty="0" smtClean="0">
                <a:solidFill>
                  <a:srgbClr val="FF0000"/>
                </a:solidFill>
              </a:rPr>
              <a:t>Hormonal changes in late pregnancy in the doe goat</a:t>
            </a:r>
            <a:r>
              <a:rPr lang="en-GB" sz="1600" dirty="0" smtClean="0">
                <a:solidFill>
                  <a:srgbClr val="FF0000"/>
                </a:solidFill>
              </a:rPr>
              <a:t>: In this species the CLs produce all of the progesterone. The rise in </a:t>
            </a:r>
            <a:r>
              <a:rPr lang="en-GB" sz="1600" dirty="0" err="1" smtClean="0">
                <a:solidFill>
                  <a:srgbClr val="FF0000"/>
                </a:solidFill>
              </a:rPr>
              <a:t>fetal</a:t>
            </a:r>
            <a:r>
              <a:rPr lang="en-GB" sz="1600" dirty="0" smtClean="0">
                <a:solidFill>
                  <a:srgbClr val="FF0000"/>
                </a:solidFill>
              </a:rPr>
              <a:t> cortisol stimulates placental 17 alpha hydroxylase and other enzymes which convert progesterone to </a:t>
            </a:r>
            <a:r>
              <a:rPr lang="en-GB" sz="1600" dirty="0" err="1" smtClean="0">
                <a:solidFill>
                  <a:srgbClr val="FF0000"/>
                </a:solidFill>
              </a:rPr>
              <a:t>oestradiol</a:t>
            </a:r>
            <a:r>
              <a:rPr lang="en-GB" sz="1600" dirty="0" smtClean="0">
                <a:solidFill>
                  <a:srgbClr val="FF0000"/>
                </a:solidFill>
              </a:rPr>
              <a:t>. The change in ratio stimulates PGF2alpha synthesis which causes </a:t>
            </a:r>
            <a:r>
              <a:rPr lang="en-GB" sz="1600" dirty="0" err="1" smtClean="0">
                <a:solidFill>
                  <a:srgbClr val="FF0000"/>
                </a:solidFill>
              </a:rPr>
              <a:t>luteolysis</a:t>
            </a:r>
            <a:r>
              <a:rPr lang="en-GB" sz="1600" dirty="0" smtClean="0">
                <a:solidFill>
                  <a:srgbClr val="FF0000"/>
                </a:solidFill>
              </a:rPr>
              <a:t> and a decline in progesterone. </a:t>
            </a:r>
          </a:p>
          <a:p>
            <a:r>
              <a:rPr lang="en-GB" sz="1600" b="1" dirty="0" smtClean="0">
                <a:solidFill>
                  <a:srgbClr val="FF0000"/>
                </a:solidFill>
              </a:rPr>
              <a:t>Delayed parturition: </a:t>
            </a:r>
            <a:r>
              <a:rPr lang="en-GB" sz="1600" dirty="0" smtClean="0">
                <a:solidFill>
                  <a:srgbClr val="FF0000"/>
                </a:solidFill>
              </a:rPr>
              <a:t>may be due to a lack of </a:t>
            </a:r>
            <a:r>
              <a:rPr lang="en-GB" sz="1600" dirty="0" err="1" smtClean="0">
                <a:solidFill>
                  <a:srgbClr val="FF0000"/>
                </a:solidFill>
              </a:rPr>
              <a:t>fetal</a:t>
            </a:r>
            <a:r>
              <a:rPr lang="en-GB" sz="1600" dirty="0" smtClean="0">
                <a:solidFill>
                  <a:srgbClr val="FF0000"/>
                </a:solidFill>
              </a:rPr>
              <a:t> tissue, a lack of </a:t>
            </a:r>
            <a:r>
              <a:rPr lang="en-GB" sz="1600" dirty="0" err="1" smtClean="0">
                <a:solidFill>
                  <a:srgbClr val="FF0000"/>
                </a:solidFill>
              </a:rPr>
              <a:t>fetal</a:t>
            </a:r>
            <a:r>
              <a:rPr lang="en-GB" sz="1600" dirty="0" smtClean="0">
                <a:solidFill>
                  <a:srgbClr val="FF0000"/>
                </a:solidFill>
              </a:rPr>
              <a:t> </a:t>
            </a:r>
            <a:r>
              <a:rPr lang="en-GB" sz="1600" dirty="0" err="1" smtClean="0">
                <a:solidFill>
                  <a:srgbClr val="FF0000"/>
                </a:solidFill>
              </a:rPr>
              <a:t>cortisol</a:t>
            </a:r>
            <a:r>
              <a:rPr lang="en-GB" sz="1600" dirty="0" smtClean="0">
                <a:solidFill>
                  <a:srgbClr val="FF0000"/>
                </a:solidFill>
              </a:rPr>
              <a:t> (the </a:t>
            </a:r>
            <a:r>
              <a:rPr lang="en-GB" sz="1600" dirty="0" err="1" smtClean="0">
                <a:solidFill>
                  <a:srgbClr val="FF0000"/>
                </a:solidFill>
              </a:rPr>
              <a:t>fetal</a:t>
            </a:r>
            <a:r>
              <a:rPr lang="en-GB" sz="1600" dirty="0" smtClean="0">
                <a:solidFill>
                  <a:srgbClr val="FF0000"/>
                </a:solidFill>
              </a:rPr>
              <a:t> signal for parturition) e.g., delay in </a:t>
            </a:r>
            <a:r>
              <a:rPr lang="en-GB" sz="1600" dirty="0" err="1" smtClean="0">
                <a:solidFill>
                  <a:srgbClr val="FF0000"/>
                </a:solidFill>
              </a:rPr>
              <a:t>fetal</a:t>
            </a:r>
            <a:r>
              <a:rPr lang="en-GB" sz="1600" dirty="0" smtClean="0">
                <a:solidFill>
                  <a:srgbClr val="FF0000"/>
                </a:solidFill>
              </a:rPr>
              <a:t> maturation. There are a range of causes for </a:t>
            </a:r>
            <a:r>
              <a:rPr lang="en-GB" sz="1600" dirty="0" err="1" smtClean="0">
                <a:solidFill>
                  <a:srgbClr val="FF0000"/>
                </a:solidFill>
              </a:rPr>
              <a:t>dystocia</a:t>
            </a:r>
            <a:r>
              <a:rPr lang="en-GB" sz="1600" dirty="0" smtClean="0">
                <a:solidFill>
                  <a:srgbClr val="FF0000"/>
                </a:solidFill>
              </a:rPr>
              <a:t> manifest by delayed parturition. These may be maternal or </a:t>
            </a:r>
            <a:r>
              <a:rPr lang="en-GB" sz="1600" dirty="0" err="1" smtClean="0">
                <a:solidFill>
                  <a:srgbClr val="FF0000"/>
                </a:solidFill>
              </a:rPr>
              <a:t>fetal</a:t>
            </a:r>
            <a:r>
              <a:rPr lang="en-GB" sz="1600" dirty="0" smtClean="0">
                <a:solidFill>
                  <a:srgbClr val="FF0000"/>
                </a:solidFill>
              </a:rPr>
              <a:t> in origin e.g., </a:t>
            </a:r>
            <a:r>
              <a:rPr lang="en-GB" sz="1600" dirty="0" err="1" smtClean="0">
                <a:solidFill>
                  <a:srgbClr val="FF0000"/>
                </a:solidFill>
              </a:rPr>
              <a:t>fetomaternal</a:t>
            </a:r>
            <a:r>
              <a:rPr lang="en-GB" sz="1600" dirty="0" smtClean="0">
                <a:solidFill>
                  <a:srgbClr val="FF0000"/>
                </a:solidFill>
              </a:rPr>
              <a:t> disproportion, </a:t>
            </a:r>
            <a:r>
              <a:rPr lang="en-GB" sz="1600" dirty="0" err="1" smtClean="0">
                <a:solidFill>
                  <a:srgbClr val="FF0000"/>
                </a:solidFill>
              </a:rPr>
              <a:t>fetal</a:t>
            </a:r>
            <a:r>
              <a:rPr lang="en-GB" sz="1600" dirty="0" smtClean="0">
                <a:solidFill>
                  <a:srgbClr val="FF0000"/>
                </a:solidFill>
              </a:rPr>
              <a:t> disposition and uterine inertia.</a:t>
            </a:r>
          </a:p>
          <a:p>
            <a:r>
              <a:rPr lang="en-GB" sz="1600" b="1" dirty="0" smtClean="0">
                <a:solidFill>
                  <a:srgbClr val="FF0000"/>
                </a:solidFill>
              </a:rPr>
              <a:t>Key factors to measure: </a:t>
            </a:r>
            <a:r>
              <a:rPr lang="en-GB" sz="1600" dirty="0" smtClean="0">
                <a:solidFill>
                  <a:srgbClr val="FF0000"/>
                </a:solidFill>
              </a:rPr>
              <a:t>in these does, oestrone </a:t>
            </a:r>
            <a:r>
              <a:rPr lang="en-GB" sz="1600" dirty="0" err="1" smtClean="0">
                <a:solidFill>
                  <a:srgbClr val="FF0000"/>
                </a:solidFill>
              </a:rPr>
              <a:t>sulfate</a:t>
            </a:r>
            <a:r>
              <a:rPr lang="en-GB" sz="1600" dirty="0" smtClean="0">
                <a:solidFill>
                  <a:srgbClr val="FF0000"/>
                </a:solidFill>
              </a:rPr>
              <a:t> (see </a:t>
            </a:r>
            <a:r>
              <a:rPr lang="en-GB" sz="1600" dirty="0" err="1" smtClean="0">
                <a:solidFill>
                  <a:srgbClr val="FF0000"/>
                </a:solidFill>
              </a:rPr>
              <a:t>defintion</a:t>
            </a:r>
            <a:r>
              <a:rPr lang="en-GB" sz="1600" dirty="0" smtClean="0">
                <a:solidFill>
                  <a:srgbClr val="FF0000"/>
                </a:solidFill>
              </a:rPr>
              <a:t>) and progesterone.</a:t>
            </a:r>
          </a:p>
          <a:p>
            <a:pPr fontAlgn="b"/>
            <a:r>
              <a:rPr lang="en-GB" sz="1600" b="1" dirty="0" smtClean="0">
                <a:solidFill>
                  <a:srgbClr val="FF0000"/>
                </a:solidFill>
              </a:rPr>
              <a:t>Cloudburst:</a:t>
            </a:r>
            <a:r>
              <a:rPr lang="en-GB" sz="1600" dirty="0" smtClean="0">
                <a:solidFill>
                  <a:srgbClr val="FF0000"/>
                </a:solidFill>
              </a:rPr>
              <a:t> the natural termination of </a:t>
            </a:r>
            <a:r>
              <a:rPr lang="en-GB" sz="1600" dirty="0" err="1" smtClean="0">
                <a:solidFill>
                  <a:srgbClr val="FF0000"/>
                </a:solidFill>
              </a:rPr>
              <a:t>pseudopregnancy</a:t>
            </a:r>
            <a:r>
              <a:rPr lang="en-GB" sz="1600" dirty="0" smtClean="0">
                <a:solidFill>
                  <a:srgbClr val="FF0000"/>
                </a:solidFill>
              </a:rPr>
              <a:t> in goats characterised by a discharge of large volumes of fluid. </a:t>
            </a:r>
            <a:r>
              <a:rPr lang="en-GB" sz="1600" dirty="0" err="1" smtClean="0">
                <a:solidFill>
                  <a:srgbClr val="FF0000"/>
                </a:solidFill>
              </a:rPr>
              <a:t>Hydrometra</a:t>
            </a:r>
            <a:r>
              <a:rPr lang="en-GB" sz="1600" dirty="0" smtClean="0">
                <a:solidFill>
                  <a:srgbClr val="FF0000"/>
                </a:solidFill>
              </a:rPr>
              <a:t> is the clinical term for fluid build up in the uterus. </a:t>
            </a:r>
          </a:p>
          <a:p>
            <a:pPr fontAlgn="b"/>
            <a:r>
              <a:rPr lang="en-GB" sz="1600" b="1" dirty="0" smtClean="0">
                <a:solidFill>
                  <a:srgbClr val="FF0000"/>
                </a:solidFill>
              </a:rPr>
              <a:t>Oestrone </a:t>
            </a:r>
            <a:r>
              <a:rPr lang="en-GB" sz="1600" b="1" dirty="0" err="1" smtClean="0">
                <a:solidFill>
                  <a:srgbClr val="FF0000"/>
                </a:solidFill>
              </a:rPr>
              <a:t>sulfate</a:t>
            </a:r>
            <a:r>
              <a:rPr lang="en-GB" sz="1600" b="1" dirty="0" smtClean="0">
                <a:solidFill>
                  <a:srgbClr val="FF0000"/>
                </a:solidFill>
              </a:rPr>
              <a:t>:</a:t>
            </a:r>
            <a:r>
              <a:rPr lang="en-GB" sz="1600" dirty="0" smtClean="0">
                <a:solidFill>
                  <a:srgbClr val="FF0000"/>
                </a:solidFill>
              </a:rPr>
              <a:t> major metabolite of </a:t>
            </a:r>
            <a:r>
              <a:rPr lang="en-GB" sz="1600" dirty="0" err="1" smtClean="0">
                <a:solidFill>
                  <a:srgbClr val="FF0000"/>
                </a:solidFill>
              </a:rPr>
              <a:t>oestradiol</a:t>
            </a:r>
            <a:r>
              <a:rPr lang="en-GB" sz="1600" dirty="0" smtClean="0">
                <a:solidFill>
                  <a:srgbClr val="FF0000"/>
                </a:solidFill>
              </a:rPr>
              <a:t> and oestrone. Although oestrogens are produced from the ovaries and the placenta, oestrone </a:t>
            </a:r>
            <a:r>
              <a:rPr lang="en-GB" sz="1600" dirty="0" err="1" smtClean="0">
                <a:solidFill>
                  <a:srgbClr val="FF0000"/>
                </a:solidFill>
              </a:rPr>
              <a:t>sulfate</a:t>
            </a:r>
            <a:r>
              <a:rPr lang="en-GB" sz="1600" dirty="0" smtClean="0">
                <a:solidFill>
                  <a:srgbClr val="FF0000"/>
                </a:solidFill>
              </a:rPr>
              <a:t> is thought to be a product of steroid conjugation by foetal and placental tissue. Consequently it is 100% accurate in pregnancy diagnosis at 40 to 50 days gestation. A threshold value of 1 </a:t>
            </a:r>
            <a:r>
              <a:rPr lang="en-GB" sz="1600" dirty="0" err="1" smtClean="0">
                <a:solidFill>
                  <a:srgbClr val="FF0000"/>
                </a:solidFill>
              </a:rPr>
              <a:t>ng</a:t>
            </a:r>
            <a:r>
              <a:rPr lang="en-GB" sz="1600" dirty="0" smtClean="0">
                <a:solidFill>
                  <a:srgbClr val="FF0000"/>
                </a:solidFill>
              </a:rPr>
              <a:t>/ml has been reported to differentiate between pregnant and non-pregnant goats. Plasma levels increase to 4 to 5 </a:t>
            </a:r>
            <a:r>
              <a:rPr lang="en-GB" sz="1600" dirty="0" err="1" smtClean="0">
                <a:solidFill>
                  <a:srgbClr val="FF0000"/>
                </a:solidFill>
              </a:rPr>
              <a:t>ng</a:t>
            </a:r>
            <a:r>
              <a:rPr lang="en-GB" sz="1600" dirty="0" smtClean="0">
                <a:solidFill>
                  <a:srgbClr val="FF0000"/>
                </a:solidFill>
              </a:rPr>
              <a:t>/ml in singleton pregnancies and to approximately 7.0 </a:t>
            </a:r>
            <a:r>
              <a:rPr lang="en-GB" sz="1600" dirty="0" err="1" smtClean="0">
                <a:solidFill>
                  <a:srgbClr val="FF0000"/>
                </a:solidFill>
              </a:rPr>
              <a:t>ng</a:t>
            </a:r>
            <a:r>
              <a:rPr lang="en-GB" sz="1600" dirty="0" smtClean="0">
                <a:solidFill>
                  <a:srgbClr val="FF0000"/>
                </a:solidFill>
              </a:rPr>
              <a:t>/ml in twin pregnancies.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ILITATOR GUIDE template">
  <a:themeElements>
    <a:clrScheme name="Vet School 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et School Master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2"/>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3200" b="1" i="0" u="none" strike="noStrike" cap="none" normalizeH="0" baseline="0" smtClean="0">
            <a:ln>
              <a:noFill/>
            </a:ln>
            <a:solidFill>
              <a:schemeClr val="tx2"/>
            </a:solidFill>
            <a:effectLst/>
            <a:latin typeface="Verdana" pitchFamily="34" charset="0"/>
          </a:defRPr>
        </a:defPPr>
      </a:lstStyle>
    </a:lnDef>
  </a:objectDefaults>
  <a:extraClrSchemeLst>
    <a:extraClrScheme>
      <a:clrScheme name="Vet School Master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et School Master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et School Master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et School Master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et School Master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et School Master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et School Master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et School Master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et School Master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et School Master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et School Master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et School Master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FACILITATOR GUIDE template</Template>
  <TotalTime>4051</TotalTime>
  <Words>2107</Words>
  <Application>Microsoft Office PowerPoint</Application>
  <PresentationFormat>On-screen Show (4:3)</PresentationFormat>
  <Paragraphs>298</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Verdana</vt:lpstr>
      <vt:lpstr>FACILITATOR GUIDE template</vt:lpstr>
      <vt:lpstr>Just Kidding!</vt:lpstr>
      <vt:lpstr>Generic Learning Objectives  (common to all cases in Reproduction 1 module)</vt:lpstr>
      <vt:lpstr>Case Learning Objectives</vt:lpstr>
      <vt:lpstr>Background information for facilitators</vt:lpstr>
      <vt:lpstr>Student Instructions (Monday DGL)</vt:lpstr>
      <vt:lpstr>PowerPoint Presentation</vt:lpstr>
      <vt:lpstr>PowerPoint Presentation</vt:lpstr>
      <vt:lpstr>Biological questions</vt:lpstr>
      <vt:lpstr>Notes and definitions for facilitators</vt:lpstr>
      <vt:lpstr>Clinical Husbandry questions</vt:lpstr>
      <vt:lpstr>Information for facilitators</vt:lpstr>
      <vt:lpstr>Student Instructions: Case 1 (Wed DGL)</vt:lpstr>
      <vt:lpstr>Description of DGL tasks</vt:lpstr>
      <vt:lpstr>Task 1</vt:lpstr>
      <vt:lpstr>PowerPoint Presentation</vt:lpstr>
      <vt:lpstr>Task 1</vt:lpstr>
      <vt:lpstr>PowerPoint Presentation</vt:lpstr>
      <vt:lpstr>Take home messages</vt:lpstr>
      <vt:lpstr>Resources</vt:lpstr>
      <vt:lpstr>PowerPoint Presentation</vt:lpstr>
      <vt:lpstr>Further history</vt:lpstr>
      <vt:lpstr>Further history cont!</vt:lpstr>
      <vt:lpstr>Case development biological questions</vt:lpstr>
      <vt:lpstr>Notes for facilitators</vt:lpstr>
      <vt:lpstr>Case development clinical husbandry questions</vt:lpstr>
      <vt:lpstr>Diagnostic tests</vt:lpstr>
      <vt:lpstr>Diagnostic Tests</vt:lpstr>
      <vt:lpstr>Case continuation</vt:lpstr>
      <vt:lpstr>Facilitator notes</vt:lpstr>
      <vt:lpstr>Case Outcome</vt:lpstr>
      <vt:lpstr>PowerPoint Presentation</vt:lpstr>
      <vt:lpstr>Case Learning Objectives</vt:lpstr>
    </vt:vector>
  </TitlesOfParts>
  <Company>University of Nottingham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Based Learning: The dairy cow that receives the wrong treatment</dc:title>
  <dc:creator>svzrsr</dc:creator>
  <cp:lastModifiedBy>Lea Richard</cp:lastModifiedBy>
  <cp:revision>335</cp:revision>
  <cp:lastPrinted>2017-02-16T12:04:26Z</cp:lastPrinted>
  <dcterms:created xsi:type="dcterms:W3CDTF">2009-12-07T21:48:05Z</dcterms:created>
  <dcterms:modified xsi:type="dcterms:W3CDTF">2017-02-16T12:14:39Z</dcterms:modified>
</cp:coreProperties>
</file>